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ags/tag1.xml" ContentType="application/vnd.openxmlformats-officedocument.presentationml.tags+xml"/>
  <Override PartName="/ppt/embeddings/oleObject1.bin" ContentType="application/vnd.openxmlformats-officedocument.oleObject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embeddings/oleObject2.bin" ContentType="application/vnd.openxmlformats-officedocument.oleObject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2.xml" ContentType="application/vnd.openxmlformats-officedocument.theme+xml"/>
  <Override PartName="/ppt/tags/tag4.xml" ContentType="application/vnd.openxmlformats-officedocument.presentationml.tags+xml"/>
  <Override PartName="/ppt/embeddings/oleObject3.bin" ContentType="application/vnd.openxmlformats-officedocument.oleObject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embeddings/oleObject4.bin" ContentType="application/vnd.openxmlformats-officedocument.oleObject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theme/theme3.xml" ContentType="application/vnd.openxmlformats-officedocument.theme+xml"/>
  <Override PartName="/ppt/tags/tag7.xml" ContentType="application/vnd.openxmlformats-officedocument.presentationml.tags+xml"/>
  <Override PartName="/ppt/embeddings/oleObject5.bin" ContentType="application/vnd.openxmlformats-officedocument.oleObject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embeddings/oleObject6.bin" ContentType="application/vnd.openxmlformats-officedocument.oleObject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0.xml" ContentType="application/vnd.openxmlformats-officedocument.presentationml.tags+xml"/>
  <Override PartName="/ppt/notesSlides/notesSlide4.xml" ContentType="application/vnd.openxmlformats-officedocument.presentationml.notesSlide+xml"/>
  <Override PartName="/ppt/embeddings/oleObject7.bin" ContentType="application/vnd.openxmlformats-officedocument.oleObject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06" r:id="rId2"/>
    <p:sldMasterId id="2147483752" r:id="rId3"/>
  </p:sldMasterIdLst>
  <p:notesMasterIdLst>
    <p:notesMasterId r:id="rId16"/>
  </p:notesMasterIdLst>
  <p:sldIdLst>
    <p:sldId id="256" r:id="rId4"/>
    <p:sldId id="265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6" r:id="rId14"/>
    <p:sldId id="267" r:id="rId1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5" autoAdjust="0"/>
    <p:restoredTop sz="94584" autoAdjust="0"/>
  </p:normalViewPr>
  <p:slideViewPr>
    <p:cSldViewPr>
      <p:cViewPr varScale="1">
        <p:scale>
          <a:sx n="79" d="100"/>
          <a:sy n="79" d="100"/>
        </p:scale>
        <p:origin x="-456" y="-1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20" Type="http://schemas.openxmlformats.org/officeDocument/2006/relationships/theme" Target="theme/theme1.xml"/><Relationship Id="rId21" Type="http://schemas.openxmlformats.org/officeDocument/2006/relationships/tableStyles" Target="tableStyles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notesMaster" Target="notesMasters/notesMaster1.xml"/><Relationship Id="rId17" Type="http://schemas.openxmlformats.org/officeDocument/2006/relationships/printerSettings" Target="printerSettings/printerSettings1.bin"/><Relationship Id="rId18" Type="http://schemas.openxmlformats.org/officeDocument/2006/relationships/presProps" Target="presProps.xml"/><Relationship Id="rId1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186DF3-FC86-4118-8B56-294F7C20AA38}" type="datetimeFigureOut">
              <a:rPr lang="en-GB" smtClean="0"/>
              <a:t>28/05/2015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BEE368-E155-43A3-8E7F-9488F8AB246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78776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BEE368-E155-43A3-8E7F-9488F8AB2461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38775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BEE368-E155-43A3-8E7F-9488F8AB2461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1897231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BEE368-E155-43A3-8E7F-9488F8AB2461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514019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BEE368-E155-43A3-8E7F-9488F8AB2461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391233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BEE368-E155-43A3-8E7F-9488F8AB2461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52084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BEE368-E155-43A3-8E7F-9488F8AB2461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950510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BEE368-E155-43A3-8E7F-9488F8AB2461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16520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BEE368-E155-43A3-8E7F-9488F8AB2461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621354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BEE368-E155-43A3-8E7F-9488F8AB2461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86267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Verbalise they have 3 million channel subscribers</a:t>
            </a:r>
            <a:r>
              <a:rPr lang="en-GB" baseline="0" dirty="0" smtClean="0"/>
              <a:t> between them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BEE368-E155-43A3-8E7F-9488F8AB2461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358569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BEE368-E155-43A3-8E7F-9488F8AB2461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11163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BEE368-E155-43A3-8E7F-9488F8AB2461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44396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jpeg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9.jpeg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0.jpeg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1.jpeg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1.jpeg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1.jpeg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2.jpeg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3.jpeg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4.jpeg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5.jpeg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6.jpe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jpeg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6.jpeg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6.jpeg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7.jpeg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8.jpeg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9.jpeg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0.jpeg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1.jpeg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1.jpeg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1.jpeg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2.jpe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jpeg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3.jpeg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4.jpeg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5.jpeg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6.jpeg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6.jpeg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6.jpeg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7.jpeg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8.jpeg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9.jpeg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30.jpe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jpeg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31.jpeg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31.jpeg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31.jpeg"/></Relationships>
</file>

<file path=ppt/slideLayouts/_rels/slideLayout133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4" Type="http://schemas.openxmlformats.org/officeDocument/2006/relationships/slideMaster" Target="../slideMasters/slideMaster3.xml"/><Relationship Id="rId5" Type="http://schemas.openxmlformats.org/officeDocument/2006/relationships/oleObject" Target="../embeddings/oleObject6.bin"/><Relationship Id="rId6" Type="http://schemas.openxmlformats.org/officeDocument/2006/relationships/image" Target="../media/image32.emf"/><Relationship Id="rId1" Type="http://schemas.openxmlformats.org/officeDocument/2006/relationships/vmlDrawing" Target="../drawings/vmlDrawing6.vml"/><Relationship Id="rId2" Type="http://schemas.openxmlformats.org/officeDocument/2006/relationships/tags" Target="../tags/tag8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jpe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2.jpe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3.jpe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4.jpeg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5.jpe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6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e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6.jpe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6.jpeg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7.jpeg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8.jpeg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9.jpeg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0.jpeg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1.jpeg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1.jpeg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1.jpeg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2.jpe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e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3.jpeg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4.jpeg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5.jpeg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6.jpeg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6.jpeg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6.jpeg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7.jpeg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8.jpeg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9.jpeg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0.jpe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e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1.jpeg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1.jpeg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1.jpe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4" Type="http://schemas.openxmlformats.org/officeDocument/2006/relationships/slideMaster" Target="../slideMasters/slideMaster1.xml"/><Relationship Id="rId5" Type="http://schemas.openxmlformats.org/officeDocument/2006/relationships/oleObject" Target="../embeddings/oleObject2.bin"/><Relationship Id="rId6" Type="http://schemas.openxmlformats.org/officeDocument/2006/relationships/image" Target="../media/image32.emf"/><Relationship Id="rId1" Type="http://schemas.openxmlformats.org/officeDocument/2006/relationships/vmlDrawing" Target="../drawings/vmlDrawing2.vml"/><Relationship Id="rId2" Type="http://schemas.openxmlformats.org/officeDocument/2006/relationships/tags" Target="../tags/tag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jpeg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jpeg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.jpeg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6.jpe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7.jpeg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8.jpeg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9.jpeg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0.jpeg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1.jpeg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1.jpeg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1.jpe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2.jpeg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3.jpeg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4.jpeg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5.jpeg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6.jpeg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6.jpeg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6.jpeg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7.jpeg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8.jpeg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9.jpe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0.jpeg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1.jpeg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1.jpeg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1.jpeg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2.jpeg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3.jpeg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4.jpeg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5.jpeg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6.jpeg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6.jpe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jpeg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6.jpeg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7.jpeg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8.jpeg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9.jpeg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0.jpeg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1.jpeg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1.jpeg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1.jpeg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tags" Target="../tags/tag6.xml"/><Relationship Id="rId4" Type="http://schemas.openxmlformats.org/officeDocument/2006/relationships/slideMaster" Target="../slideMasters/slideMaster2.xml"/><Relationship Id="rId5" Type="http://schemas.openxmlformats.org/officeDocument/2006/relationships/oleObject" Target="../embeddings/oleObject4.bin"/><Relationship Id="rId6" Type="http://schemas.openxmlformats.org/officeDocument/2006/relationships/image" Target="../media/image32.emf"/><Relationship Id="rId1" Type="http://schemas.openxmlformats.org/officeDocument/2006/relationships/vmlDrawing" Target="../drawings/vmlDrawing4.vml"/><Relationship Id="rId2" Type="http://schemas.openxmlformats.org/officeDocument/2006/relationships/tags" Target="../tags/tag5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jpeg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3.jpeg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4.jpeg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5.jpeg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6.jpeg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7.jpeg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8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ome Them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C:\Users\Carolyn\Desktop\MY WORK\2-3\Pfizer\art\1_Home.1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724239098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edicines Theme Slid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Carolyn\Desktop\MY WORK\2-3\Pfizer\art\Icon_with_Image_Medicines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06896217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edicines Theme Slid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Carolyn\Desktop\MY WORK\2-3\Pfizer\art\Icon_with_Image_Medicines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62952675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Medicines Title Slide No Graph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Carolyn\Desktop\MY WORK\2-3\Pfizer\art\1_Medicines_s07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21752" y="2273124"/>
            <a:ext cx="5029200" cy="1034129"/>
          </a:xfrm>
        </p:spPr>
        <p:txBody>
          <a:bodyPr anchor="b"/>
          <a:lstStyle>
            <a:lvl1pPr>
              <a:defRPr sz="3400" b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</a:t>
            </a:r>
            <a:r>
              <a:rPr lang="en-US" dirty="0" smtClean="0"/>
              <a:t>edit </a:t>
            </a:r>
            <a:r>
              <a:rPr lang="en-US" dirty="0"/>
              <a:t>Master title style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21752" y="3363305"/>
            <a:ext cx="5029200" cy="369332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600"/>
              </a:spcBef>
              <a:buFontTx/>
              <a:buNone/>
              <a:defRPr sz="1800" i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53894314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Medicines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Carolyn\Desktop\MY WORK\2-3\Pfizer\art\1_Medicines_s08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accent2"/>
              </a:buClr>
              <a:defRPr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6947948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Medicines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 descr="C:\Users\Carolyn\Desktop\MY WORK\2-3\Pfizer\art\1_Medicines_s08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2951532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Medicines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Carolyn\Desktop\MY WORK\2-3\Pfizer\art\1_Medicines_s08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89091899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alue Them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Carolyn\Desktop\MY WORK\2-3\Pfizer\art\1_Value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001191411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alue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C:\Users\Carolyn\Desktop\MY WORK\2-3\Pfizer\art\1_Value_s10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396480" y="1603747"/>
            <a:ext cx="1554480" cy="792480"/>
          </a:xfrm>
          <a:noFill/>
          <a:ln w="9525" algn="ctr">
            <a:noFill/>
            <a:miter lim="800000"/>
            <a:headEnd/>
            <a:tailEnd/>
          </a:ln>
          <a:effectLst/>
        </p:spPr>
        <p:txBody>
          <a:bodyPr anchor="b">
            <a:noAutofit/>
          </a:bodyPr>
          <a:lstStyle>
            <a:lvl1pPr marL="0" marR="0" indent="0" algn="l" defTabSz="815975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kumimoji="0" lang="en-US" sz="3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3607999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alue Theme Slid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Carolyn\Desktop\MY WORK\2-3\Pfizer\art\Icon_with_Image_Value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84298616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Value Title Slide No Graph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Carolyn\Desktop\MY WORK\2-3\Pfizer\art\1_Value_s11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21752" y="2273124"/>
            <a:ext cx="5029200" cy="1034129"/>
          </a:xfrm>
        </p:spPr>
        <p:txBody>
          <a:bodyPr anchor="b"/>
          <a:lstStyle>
            <a:lvl1pPr>
              <a:defRPr sz="3400" b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</a:t>
            </a:r>
            <a:r>
              <a:rPr lang="en-US" dirty="0" smtClean="0"/>
              <a:t>edit </a:t>
            </a:r>
            <a:r>
              <a:rPr lang="en-US" dirty="0"/>
              <a:t>Master title style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21752" y="3363305"/>
            <a:ext cx="5029200" cy="369332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600"/>
              </a:spcBef>
              <a:buFontTx/>
              <a:buNone/>
              <a:defRPr sz="1800" i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911691532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Value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Carolyn\Desktop\MY WORK\2-3\Pfizer\art\1_Value_s12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accent3"/>
              </a:buClr>
              <a:defRPr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1179979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Medicines Title Slide No Graph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Carolyn\Desktop\MY WORK\2-3\Pfizer\art\1_Medicines_s07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21752" y="2273124"/>
            <a:ext cx="5029200" cy="1034129"/>
          </a:xfrm>
        </p:spPr>
        <p:txBody>
          <a:bodyPr anchor="b"/>
          <a:lstStyle>
            <a:lvl1pPr>
              <a:defRPr sz="3400" b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</a:t>
            </a:r>
            <a:r>
              <a:rPr lang="en-US" dirty="0" smtClean="0"/>
              <a:t>edit </a:t>
            </a:r>
            <a:r>
              <a:rPr lang="en-US" dirty="0"/>
              <a:t>Master title style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21752" y="3363305"/>
            <a:ext cx="5029200" cy="369332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600"/>
              </a:spcBef>
              <a:buFontTx/>
              <a:buNone/>
              <a:defRPr sz="1800" i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550462885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lue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 descr="C:\Users\Carolyn\Desktop\MY WORK\2-3\Pfizer\art\1_Value_s12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8617365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alue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Carolyn\Desktop\MY WORK\2-3\Pfizer\art\1_Value_s12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10058319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owth Them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Carolyn\Desktop\MY WORK\2-3\Pfizer\art\1_Growth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67166068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owth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C:\Users\Carolyn\Desktop\MY WORK\2-3\Pfizer\art\1_Growth_s14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063608" y="1530349"/>
            <a:ext cx="1920240" cy="792480"/>
          </a:xfrm>
          <a:noFill/>
          <a:ln w="9525" algn="ctr">
            <a:noFill/>
            <a:miter lim="800000"/>
            <a:headEnd/>
            <a:tailEnd/>
          </a:ln>
          <a:effectLst/>
        </p:spPr>
        <p:txBody>
          <a:bodyPr anchor="b">
            <a:noAutofit/>
          </a:bodyPr>
          <a:lstStyle>
            <a:lvl1pPr marL="0" marR="0" indent="0" algn="l" defTabSz="815975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kumimoji="0" lang="en-US" sz="3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8083237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owth Theme Slid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Carolyn\Desktop\MY WORK\2-3\Pfizer\art\Icon_with_Image_Growth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17378511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Growth Title Slide No Graph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Carolyn\Desktop\MY WORK\2-3\Pfizer\art\1_Growth_s15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21752" y="2273124"/>
            <a:ext cx="5029200" cy="1034129"/>
          </a:xfrm>
        </p:spPr>
        <p:txBody>
          <a:bodyPr anchor="b"/>
          <a:lstStyle>
            <a:lvl1pPr>
              <a:defRPr sz="340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</a:t>
            </a:r>
            <a:r>
              <a:rPr lang="en-US" dirty="0" smtClean="0"/>
              <a:t>edit </a:t>
            </a:r>
            <a:r>
              <a:rPr lang="en-US" dirty="0"/>
              <a:t>Master title style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21752" y="3363305"/>
            <a:ext cx="5029200" cy="369332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600"/>
              </a:spcBef>
              <a:buFontTx/>
              <a:buNone/>
              <a:defRPr sz="1800" i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620241100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Growth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Carolyn\Desktop\MY WORK\2-3\Pfizer\art\1_Growth_s16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accent4"/>
              </a:buClr>
              <a:defRPr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5076278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Growth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 descr="C:\Users\Carolyn\Desktop\MY WORK\2-3\Pfizer\art\1_Growth_s16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271678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Growth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Carolyn\Desktop\MY WORK\2-3\Pfizer\art\1_Growth_s16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4419011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apabilities Them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Carolyn\Desktop\MY WORK\2-3\Pfizer\art\1_Capabilities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00094602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Medicines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Carolyn\Desktop\MY WORK\2-3\Pfizer\art\1_Medicines_s08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accent2"/>
              </a:buClr>
              <a:defRPr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761971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apabilities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C:\Users\Carolyn\Desktop\MY WORK\2-3\Pfizer\art\1_Capabilities_s18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974582" y="1439332"/>
            <a:ext cx="2926080" cy="792480"/>
          </a:xfrm>
          <a:noFill/>
          <a:ln w="9525" algn="ctr">
            <a:noFill/>
            <a:miter lim="800000"/>
            <a:headEnd/>
            <a:tailEnd/>
          </a:ln>
          <a:effectLst/>
        </p:spPr>
        <p:txBody>
          <a:bodyPr anchor="b">
            <a:noAutofit/>
          </a:bodyPr>
          <a:lstStyle>
            <a:lvl1pPr marL="0" marR="0" indent="0" algn="l" defTabSz="815975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kumimoji="0" lang="en-US" sz="3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7718555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apabilities Theme Slid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Carolyn\Desktop\MY WORK\2-3\Pfizer\art\Icon_with_Image_Capabilities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70694095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apabilities Title Slide No Graph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Carolyn\Desktop\MY WORK\2-3\Pfizer\art\1_Capabilities_s19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21752" y="2273124"/>
            <a:ext cx="5029200" cy="1034129"/>
          </a:xfrm>
        </p:spPr>
        <p:txBody>
          <a:bodyPr anchor="b"/>
          <a:lstStyle>
            <a:lvl1pPr>
              <a:defRPr sz="3400" b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</a:t>
            </a:r>
            <a:r>
              <a:rPr lang="en-US" dirty="0" smtClean="0"/>
              <a:t>edit </a:t>
            </a:r>
            <a:r>
              <a:rPr lang="en-US" dirty="0"/>
              <a:t>Master title style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21752" y="3363305"/>
            <a:ext cx="5029200" cy="369332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600"/>
              </a:spcBef>
              <a:buFontTx/>
              <a:buNone/>
              <a:defRPr sz="1800" i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945904549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apabilities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Carolyn\Desktop\MY WORK\2-3\Pfizer\art\1_Capabilities_s20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accent5"/>
              </a:buClr>
              <a:defRPr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661171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pabilities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 descr="C:\Users\Carolyn\Desktop\MY WORK\2-3\Pfizer\art\1_Capabilities_s20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0213286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Capabilities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Carolyn\Desktop\MY WORK\2-3\Pfizer\art\1_Capabilities_s20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67379362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lture Them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Carolyn\Desktop\MY WORK\2-3\Pfizer\art\1_Culture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59802375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lture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C:\Users\Carolyn\Desktop\MY WORK\2-3\Pfizer\art\1_Culture_s22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025507" y="1303867"/>
            <a:ext cx="1828800" cy="792480"/>
          </a:xfrm>
          <a:noFill/>
          <a:ln w="9525" algn="ctr">
            <a:noFill/>
            <a:miter lim="800000"/>
            <a:headEnd/>
            <a:tailEnd/>
          </a:ln>
          <a:effectLst/>
        </p:spPr>
        <p:txBody>
          <a:bodyPr anchor="b">
            <a:noAutofit/>
          </a:bodyPr>
          <a:lstStyle>
            <a:lvl1pPr>
              <a:defRPr kumimoji="0" lang="en-US" sz="3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1297375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lture Theme Slid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Carolyn\Desktop\MY WORK\2-3\Pfizer\art\Icon_with_Image_Culture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79686172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ulture Title Slide No Graph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Carolyn\Desktop\MY WORK\2-3\Pfizer\art\1_Culture_s23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21752" y="2273124"/>
            <a:ext cx="5029200" cy="1034129"/>
          </a:xfrm>
        </p:spPr>
        <p:txBody>
          <a:bodyPr anchor="b"/>
          <a:lstStyle>
            <a:lvl1pPr>
              <a:defRPr sz="3400" b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</a:t>
            </a:r>
            <a:r>
              <a:rPr lang="en-US" dirty="0" smtClean="0"/>
              <a:t>edit </a:t>
            </a:r>
            <a:r>
              <a:rPr lang="en-US" dirty="0"/>
              <a:t>Master title style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21752" y="3363305"/>
            <a:ext cx="5029200" cy="369332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600"/>
              </a:spcBef>
              <a:buFontTx/>
              <a:buNone/>
              <a:defRPr sz="1800" i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861320454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Medicines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 descr="C:\Users\Carolyn\Desktop\MY WORK\2-3\Pfizer\art\1_Medicines_s08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8085970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ulture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Carolyn\Desktop\MY WORK\2-3\Pfizer\art\1_Culture_s24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accent6"/>
              </a:buClr>
              <a:defRPr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450579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ulture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 descr="C:\Users\Carolyn\Desktop\MY WORK\2-3\Pfizer\art\1_Culture_s24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6774532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Culture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Carolyn\Desktop\MY WORK\2-3\Pfizer\art\1_Culture_s24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04914788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83" name="think-cell Slide" r:id="rId5" imgW="360" imgH="360" progId="TCLayout.ActiveDocument.1">
                  <p:embed/>
                </p:oleObj>
              </mc:Choice>
              <mc:Fallback>
                <p:oleObj name="think-cell Slide" r:id="rId5" imgW="360" imgH="360" progId="TCLayout.ActiveDocument.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1"/>
          <p:cNvSpPr txBox="1">
            <a:spLocks noChangeArrowheads="1"/>
          </p:cNvSpPr>
          <p:nvPr userDrawn="1">
            <p:custDataLst>
              <p:tags r:id="rId3"/>
            </p:custDataLst>
          </p:nvPr>
        </p:nvSpPr>
        <p:spPr bwMode="auto">
          <a:xfrm>
            <a:off x="8405813" y="6511925"/>
            <a:ext cx="695325" cy="12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 anchor="b">
            <a:spAutoFit/>
          </a:bodyPr>
          <a:lstStyle>
            <a:defPPr>
              <a:defRPr lang="en-US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800" i="0"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fld id="{6028D0F8-BEC4-44C3-8AC8-CD52F7830260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Title Placeholder 1"/>
          <p:cNvSpPr>
            <a:spLocks noGrp="1"/>
          </p:cNvSpPr>
          <p:nvPr>
            <p:ph type="title"/>
          </p:nvPr>
        </p:nvSpPr>
        <p:spPr bwMode="black">
          <a:xfrm>
            <a:off x="233726" y="287079"/>
            <a:ext cx="8676358" cy="70174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bIns="46800" anchor="ctr"/>
          <a:lstStyle/>
          <a:p>
            <a:pPr lvl="0"/>
            <a:r>
              <a:rPr lang="en-US" dirty="0" smtClean="0"/>
              <a:t>Click to edit Master title</a:t>
            </a:r>
          </a:p>
        </p:txBody>
      </p:sp>
    </p:spTree>
    <p:extLst>
      <p:ext uri="{BB962C8B-B14F-4D97-AF65-F5344CB8AC3E}">
        <p14:creationId xmlns:p14="http://schemas.microsoft.com/office/powerpoint/2010/main" val="2296419259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31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C3A495-2452-4973-846F-F3B8C3EFA871}" type="slidenum">
              <a:rPr lang="en-US">
                <a:solidFill>
                  <a:srgbClr val="616365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61636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9905059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hape 52"/>
          <p:cNvSpPr txBox="1">
            <a:spLocks noGrp="1"/>
          </p:cNvSpPr>
          <p:nvPr>
            <p:ph type="title"/>
          </p:nvPr>
        </p:nvSpPr>
        <p:spPr>
          <a:xfrm>
            <a:off x="375102" y="660397"/>
            <a:ext cx="8229600" cy="8655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3" name="Shape 53"/>
          <p:cNvSpPr txBox="1">
            <a:spLocks noGrp="1"/>
          </p:cNvSpPr>
          <p:nvPr>
            <p:ph type="body" idx="1"/>
          </p:nvPr>
        </p:nvSpPr>
        <p:spPr>
          <a:xfrm>
            <a:off x="375101" y="1671578"/>
            <a:ext cx="8229600" cy="45715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4" name="Shape 54"/>
          <p:cNvSpPr txBox="1">
            <a:spLocks noGrp="1"/>
          </p:cNvSpPr>
          <p:nvPr>
            <p:ph type="sldNum" idx="12"/>
          </p:nvPr>
        </p:nvSpPr>
        <p:spPr>
          <a:xfrm>
            <a:off x="8556792" y="6333133"/>
            <a:ext cx="548699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>
            <a:lvl1pPr>
              <a:spcBef>
                <a:spcPts val="0"/>
              </a:spcBef>
              <a:buNone/>
              <a:defRPr/>
            </a:lvl1pPr>
          </a:lstStyle>
          <a:p>
            <a:fld id="{00000000-1234-1234-1234-123412341234}" type="slidenum">
              <a:rPr lang="en">
                <a:solidFill>
                  <a:srgbClr val="333336"/>
                </a:solidFill>
              </a:rPr>
              <a:pPr/>
              <a:t>‹#›</a:t>
            </a:fld>
            <a:endParaRPr lang="en">
              <a:solidFill>
                <a:srgbClr val="33333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3750682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Home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269132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Medicines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Carolyn\Desktop\MY WORK\2-3\Pfizer\art\1_Medicines_s08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7321771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alue Them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Carolyn\Desktop\MY WORK\2-3\Pfizer\art\1_Value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50539001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alue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C:\Users\Carolyn\Desktop\MY WORK\2-3\Pfizer\art\1_Value_s10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396480" y="1603747"/>
            <a:ext cx="1554480" cy="792480"/>
          </a:xfrm>
          <a:noFill/>
          <a:ln w="9525" algn="ctr">
            <a:noFill/>
            <a:miter lim="800000"/>
            <a:headEnd/>
            <a:tailEnd/>
          </a:ln>
          <a:effectLst/>
        </p:spPr>
        <p:txBody>
          <a:bodyPr anchor="b">
            <a:noAutofit/>
          </a:bodyPr>
          <a:lstStyle>
            <a:lvl1pPr marL="0" marR="0" indent="0" algn="l" defTabSz="815975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kumimoji="0" lang="en-US" sz="3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6861629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alue Theme Slid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Carolyn\Desktop\MY WORK\2-3\Pfizer\art\Icon_with_Image_Value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12163159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Value Title Slide No Graph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Carolyn\Desktop\MY WORK\2-3\Pfizer\art\1_Value_s11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21752" y="2273124"/>
            <a:ext cx="5029200" cy="1034129"/>
          </a:xfrm>
        </p:spPr>
        <p:txBody>
          <a:bodyPr anchor="b"/>
          <a:lstStyle>
            <a:lvl1pPr>
              <a:defRPr sz="3400" b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</a:t>
            </a:r>
            <a:r>
              <a:rPr lang="en-US" dirty="0" smtClean="0"/>
              <a:t>edit </a:t>
            </a:r>
            <a:r>
              <a:rPr lang="en-US" dirty="0"/>
              <a:t>Master title style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21752" y="3363305"/>
            <a:ext cx="5029200" cy="369332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600"/>
              </a:spcBef>
              <a:buFontTx/>
              <a:buNone/>
              <a:defRPr sz="1800" i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860217324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Value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Carolyn\Desktop\MY WORK\2-3\Pfizer\art\1_Value_s12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accent3"/>
              </a:buClr>
              <a:defRPr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6588899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Home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Carolyn\Desktop\MY WORK\2-3\Pfizer\art\1_Home.1_s02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53282" y="2301151"/>
            <a:ext cx="3749040" cy="1034129"/>
          </a:xfrm>
        </p:spPr>
        <p:txBody>
          <a:bodyPr anchor="b"/>
          <a:lstStyle>
            <a:lvl1pPr>
              <a:defRPr sz="340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</a:t>
            </a:r>
            <a:r>
              <a:rPr lang="en-US" dirty="0" smtClean="0"/>
              <a:t>edit </a:t>
            </a:r>
            <a:r>
              <a:rPr lang="en-US" dirty="0"/>
              <a:t>Master title style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53282" y="3293240"/>
            <a:ext cx="3749040" cy="307777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600"/>
              </a:spcBef>
              <a:buFontTx/>
              <a:buNone/>
              <a:defRPr sz="1400" i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774181727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lue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 descr="C:\Users\Carolyn\Desktop\MY WORK\2-3\Pfizer\art\1_Value_s12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0461324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alue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Carolyn\Desktop\MY WORK\2-3\Pfizer\art\1_Value_s12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73175284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owth Them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Carolyn\Desktop\MY WORK\2-3\Pfizer\art\1_Growth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66355615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owth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C:\Users\Carolyn\Desktop\MY WORK\2-3\Pfizer\art\1_Growth_s14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063608" y="1530349"/>
            <a:ext cx="1920240" cy="792480"/>
          </a:xfrm>
          <a:noFill/>
          <a:ln w="9525" algn="ctr">
            <a:noFill/>
            <a:miter lim="800000"/>
            <a:headEnd/>
            <a:tailEnd/>
          </a:ln>
          <a:effectLst/>
        </p:spPr>
        <p:txBody>
          <a:bodyPr anchor="b">
            <a:noAutofit/>
          </a:bodyPr>
          <a:lstStyle>
            <a:lvl1pPr marL="0" marR="0" indent="0" algn="l" defTabSz="815975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kumimoji="0" lang="en-US" sz="3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0651895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owth Theme Slid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Carolyn\Desktop\MY WORK\2-3\Pfizer\art\Icon_with_Image_Growth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34259482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Growth Title Slide No Graph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Carolyn\Desktop\MY WORK\2-3\Pfizer\art\1_Growth_s15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21752" y="2273124"/>
            <a:ext cx="5029200" cy="1034129"/>
          </a:xfrm>
        </p:spPr>
        <p:txBody>
          <a:bodyPr anchor="b"/>
          <a:lstStyle>
            <a:lvl1pPr>
              <a:defRPr sz="340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</a:t>
            </a:r>
            <a:r>
              <a:rPr lang="en-US" dirty="0" smtClean="0"/>
              <a:t>edit </a:t>
            </a:r>
            <a:r>
              <a:rPr lang="en-US" dirty="0"/>
              <a:t>Master title style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21752" y="3363305"/>
            <a:ext cx="5029200" cy="369332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600"/>
              </a:spcBef>
              <a:buFontTx/>
              <a:buNone/>
              <a:defRPr sz="1800" i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700743510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Growth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Carolyn\Desktop\MY WORK\2-3\Pfizer\art\1_Growth_s16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accent4"/>
              </a:buClr>
              <a:defRPr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2414781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Growth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 descr="C:\Users\Carolyn\Desktop\MY WORK\2-3\Pfizer\art\1_Growth_s16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122586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Growth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Carolyn\Desktop\MY WORK\2-3\Pfizer\art\1_Growth_s16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968267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apabilities Them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Carolyn\Desktop\MY WORK\2-3\Pfizer\art\1_Capabilities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120883042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ome Theme Slid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Carolyn\Desktop\MY WORK\2-3\Pfizer\art\Icon_with_Image_Title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31206117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apabilities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C:\Users\Carolyn\Desktop\MY WORK\2-3\Pfizer\art\1_Capabilities_s18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974582" y="1439332"/>
            <a:ext cx="2926080" cy="792480"/>
          </a:xfrm>
          <a:noFill/>
          <a:ln w="9525" algn="ctr">
            <a:noFill/>
            <a:miter lim="800000"/>
            <a:headEnd/>
            <a:tailEnd/>
          </a:ln>
          <a:effectLst/>
        </p:spPr>
        <p:txBody>
          <a:bodyPr anchor="b">
            <a:noAutofit/>
          </a:bodyPr>
          <a:lstStyle>
            <a:lvl1pPr marL="0" marR="0" indent="0" algn="l" defTabSz="815975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kumimoji="0" lang="en-US" sz="3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4438479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apabilities Theme Slid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Carolyn\Desktop\MY WORK\2-3\Pfizer\art\Icon_with_Image_Capabilities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31397309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apabilities Title Slide No Graph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Carolyn\Desktop\MY WORK\2-3\Pfizer\art\1_Capabilities_s19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21752" y="2273124"/>
            <a:ext cx="5029200" cy="1034129"/>
          </a:xfrm>
        </p:spPr>
        <p:txBody>
          <a:bodyPr anchor="b"/>
          <a:lstStyle>
            <a:lvl1pPr>
              <a:defRPr sz="3400" b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</a:t>
            </a:r>
            <a:r>
              <a:rPr lang="en-US" dirty="0" smtClean="0"/>
              <a:t>edit </a:t>
            </a:r>
            <a:r>
              <a:rPr lang="en-US" dirty="0"/>
              <a:t>Master title style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21752" y="3363305"/>
            <a:ext cx="5029200" cy="369332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600"/>
              </a:spcBef>
              <a:buFontTx/>
              <a:buNone/>
              <a:defRPr sz="1800" i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727725538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apabilities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Carolyn\Desktop\MY WORK\2-3\Pfizer\art\1_Capabilities_s20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accent5"/>
              </a:buClr>
              <a:defRPr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0844294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pabilities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 descr="C:\Users\Carolyn\Desktop\MY WORK\2-3\Pfizer\art\1_Capabilities_s20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6482567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Capabilities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Carolyn\Desktop\MY WORK\2-3\Pfizer\art\1_Capabilities_s20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67281534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lture Them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Carolyn\Desktop\MY WORK\2-3\Pfizer\art\1_Culture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11805653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lture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C:\Users\Carolyn\Desktop\MY WORK\2-3\Pfizer\art\1_Culture_s22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025507" y="1303867"/>
            <a:ext cx="1828800" cy="792480"/>
          </a:xfrm>
          <a:noFill/>
          <a:ln w="9525" algn="ctr">
            <a:noFill/>
            <a:miter lim="800000"/>
            <a:headEnd/>
            <a:tailEnd/>
          </a:ln>
          <a:effectLst/>
        </p:spPr>
        <p:txBody>
          <a:bodyPr anchor="b">
            <a:noAutofit/>
          </a:bodyPr>
          <a:lstStyle>
            <a:lvl1pPr>
              <a:defRPr kumimoji="0" lang="en-US" sz="3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2818203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lture Theme Slid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Carolyn\Desktop\MY WORK\2-3\Pfizer\art\Icon_with_Image_Culture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02369534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ulture Title Slide No Graph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Carolyn\Desktop\MY WORK\2-3\Pfizer\art\1_Culture_s23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21752" y="2273124"/>
            <a:ext cx="5029200" cy="1034129"/>
          </a:xfrm>
        </p:spPr>
        <p:txBody>
          <a:bodyPr anchor="b"/>
          <a:lstStyle>
            <a:lvl1pPr>
              <a:defRPr sz="3400" b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</a:t>
            </a:r>
            <a:r>
              <a:rPr lang="en-US" dirty="0" smtClean="0"/>
              <a:t>edit </a:t>
            </a:r>
            <a:r>
              <a:rPr lang="en-US" dirty="0"/>
              <a:t>Master title style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21752" y="3363305"/>
            <a:ext cx="5029200" cy="369332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600"/>
              </a:spcBef>
              <a:buFontTx/>
              <a:buNone/>
              <a:defRPr sz="1800" i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503906259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Home Title Slide No Grah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Carolyn\Desktop\MY WORK\2-3\Pfizer\art\1_Home.1_s03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21752" y="2273124"/>
            <a:ext cx="5029200" cy="1034129"/>
          </a:xfrm>
        </p:spPr>
        <p:txBody>
          <a:bodyPr anchor="b"/>
          <a:lstStyle>
            <a:lvl1pPr>
              <a:defRPr sz="3400" b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Click to </a:t>
            </a:r>
            <a:r>
              <a:rPr lang="en-US" dirty="0" smtClean="0"/>
              <a:t>edit </a:t>
            </a:r>
            <a:r>
              <a:rPr lang="en-US" dirty="0"/>
              <a:t>Master title style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21752" y="3363305"/>
            <a:ext cx="5029200" cy="369332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600"/>
              </a:spcBef>
              <a:buFontTx/>
              <a:buNone/>
              <a:defRPr sz="1800" i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909812060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ulture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Carolyn\Desktop\MY WORK\2-3\Pfizer\art\1_Culture_s24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accent6"/>
              </a:buClr>
              <a:defRPr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9966098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ulture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 descr="C:\Users\Carolyn\Desktop\MY WORK\2-3\Pfizer\art\1_Culture_s24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3241725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Culture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Carolyn\Desktop\MY WORK\2-3\Pfizer\art\1_Culture_s24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95240251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4" name="think-cell Slide" r:id="rId5" imgW="360" imgH="360" progId="TCLayout.ActiveDocument.1">
                  <p:embed/>
                </p:oleObj>
              </mc:Choice>
              <mc:Fallback>
                <p:oleObj name="think-cell Slide" r:id="rId5" imgW="360" imgH="360" progId="TCLayout.ActiveDocument.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1"/>
          <p:cNvSpPr txBox="1">
            <a:spLocks noChangeArrowheads="1"/>
          </p:cNvSpPr>
          <p:nvPr userDrawn="1">
            <p:custDataLst>
              <p:tags r:id="rId3"/>
            </p:custDataLst>
          </p:nvPr>
        </p:nvSpPr>
        <p:spPr bwMode="auto">
          <a:xfrm>
            <a:off x="8405813" y="6511925"/>
            <a:ext cx="695325" cy="12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 anchor="b">
            <a:spAutoFit/>
          </a:bodyPr>
          <a:lstStyle>
            <a:defPPr>
              <a:defRPr lang="en-US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800" i="0"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fld id="{6028D0F8-BEC4-44C3-8AC8-CD52F7830260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Title Placeholder 1"/>
          <p:cNvSpPr>
            <a:spLocks noGrp="1"/>
          </p:cNvSpPr>
          <p:nvPr>
            <p:ph type="title"/>
          </p:nvPr>
        </p:nvSpPr>
        <p:spPr bwMode="black">
          <a:xfrm>
            <a:off x="233726" y="287079"/>
            <a:ext cx="8676358" cy="70174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bIns="46800" anchor="ctr"/>
          <a:lstStyle/>
          <a:p>
            <a:pPr lvl="0"/>
            <a:r>
              <a:rPr lang="en-US" dirty="0" smtClean="0"/>
              <a:t>Click to edit Master title</a:t>
            </a:r>
          </a:p>
        </p:txBody>
      </p:sp>
    </p:spTree>
    <p:extLst>
      <p:ext uri="{BB962C8B-B14F-4D97-AF65-F5344CB8AC3E}">
        <p14:creationId xmlns:p14="http://schemas.microsoft.com/office/powerpoint/2010/main" val="129940509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31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C3A495-2452-4973-846F-F3B8C3EFA871}" type="slidenum">
              <a:rPr lang="en-US">
                <a:solidFill>
                  <a:srgbClr val="616365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61636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902656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hape 52"/>
          <p:cNvSpPr txBox="1">
            <a:spLocks noGrp="1"/>
          </p:cNvSpPr>
          <p:nvPr>
            <p:ph type="title"/>
          </p:nvPr>
        </p:nvSpPr>
        <p:spPr>
          <a:xfrm>
            <a:off x="375102" y="660397"/>
            <a:ext cx="8229600" cy="8655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3" name="Shape 53"/>
          <p:cNvSpPr txBox="1">
            <a:spLocks noGrp="1"/>
          </p:cNvSpPr>
          <p:nvPr>
            <p:ph type="body" idx="1"/>
          </p:nvPr>
        </p:nvSpPr>
        <p:spPr>
          <a:xfrm>
            <a:off x="375101" y="1671578"/>
            <a:ext cx="8229600" cy="45715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4" name="Shape 54"/>
          <p:cNvSpPr txBox="1">
            <a:spLocks noGrp="1"/>
          </p:cNvSpPr>
          <p:nvPr>
            <p:ph type="sldNum" idx="12"/>
          </p:nvPr>
        </p:nvSpPr>
        <p:spPr>
          <a:xfrm>
            <a:off x="8556792" y="6333133"/>
            <a:ext cx="548699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>
            <a:lvl1pPr>
              <a:spcBef>
                <a:spcPts val="0"/>
              </a:spcBef>
              <a:buNone/>
              <a:defRPr/>
            </a:lvl1pPr>
          </a:lstStyle>
          <a:p>
            <a:fld id="{00000000-1234-1234-1234-123412341234}" type="slidenum">
              <a:rPr lang="en">
                <a:solidFill>
                  <a:srgbClr val="333336"/>
                </a:solidFill>
              </a:rPr>
              <a:pPr/>
              <a:t>‹#›</a:t>
            </a:fld>
            <a:endParaRPr lang="en">
              <a:solidFill>
                <a:srgbClr val="33333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710416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ome Them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C:\Users\Carolyn\Desktop\MY WORK\2-3\Pfizer\art\1_Home.1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116959707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Home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Carolyn\Desktop\MY WORK\2-3\Pfizer\art\1_Home.1_s02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53282" y="2301151"/>
            <a:ext cx="3749040" cy="1034129"/>
          </a:xfrm>
        </p:spPr>
        <p:txBody>
          <a:bodyPr anchor="b"/>
          <a:lstStyle>
            <a:lvl1pPr>
              <a:defRPr sz="340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</a:t>
            </a:r>
            <a:r>
              <a:rPr lang="en-US" dirty="0" smtClean="0"/>
              <a:t>edit </a:t>
            </a:r>
            <a:r>
              <a:rPr lang="en-US" dirty="0"/>
              <a:t>Master title style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53282" y="3293240"/>
            <a:ext cx="3749040" cy="307777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600"/>
              </a:spcBef>
              <a:buFontTx/>
              <a:buNone/>
              <a:defRPr sz="1400" i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156607867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ome Theme Slid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Carolyn\Desktop\MY WORK\2-3\Pfizer\art\Icon_with_Image_Title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9132217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Home Title Slide No Grah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Carolyn\Desktop\MY WORK\2-3\Pfizer\art\1_Home.1_s03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21752" y="2273124"/>
            <a:ext cx="5029200" cy="1034129"/>
          </a:xfrm>
        </p:spPr>
        <p:txBody>
          <a:bodyPr anchor="b"/>
          <a:lstStyle>
            <a:lvl1pPr>
              <a:defRPr sz="3400" b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Click to </a:t>
            </a:r>
            <a:r>
              <a:rPr lang="en-US" dirty="0" smtClean="0"/>
              <a:t>edit </a:t>
            </a:r>
            <a:r>
              <a:rPr lang="en-US" dirty="0"/>
              <a:t>Master title style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21752" y="3363305"/>
            <a:ext cx="5029200" cy="369332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600"/>
              </a:spcBef>
              <a:buFontTx/>
              <a:buNone/>
              <a:defRPr sz="1800" i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201159415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Home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7765709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Home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3391051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Home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296224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Home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6816687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edicines Them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Carolyn\Desktop\MY WORK\2-3\Pfizer\art\1_Medicines_s06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86549314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edicines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C:\Users\Carolyn\Desktop\MY WORK\2-3\Pfizer\art\1_Medicines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404356" y="965200"/>
            <a:ext cx="2523744" cy="768096"/>
          </a:xfrm>
          <a:noFill/>
          <a:ln w="9525" algn="ctr">
            <a:noFill/>
            <a:miter lim="800000"/>
            <a:headEnd/>
            <a:tailEnd/>
          </a:ln>
          <a:effectLst/>
        </p:spPr>
        <p:txBody>
          <a:bodyPr anchor="b">
            <a:noAutofit/>
          </a:bodyPr>
          <a:lstStyle>
            <a:lvl1pPr marL="0" marR="0" indent="0" algn="l" defTabSz="815975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kumimoji="0" lang="en-US" sz="3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7709639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edicines Theme Slid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Carolyn\Desktop\MY WORK\2-3\Pfizer\art\Icon_with_Image_Medicines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01798037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Medicines Title Slide No Graph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Carolyn\Desktop\MY WORK\2-3\Pfizer\art\1_Medicines_s07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21752" y="2273124"/>
            <a:ext cx="5029200" cy="1034129"/>
          </a:xfrm>
        </p:spPr>
        <p:txBody>
          <a:bodyPr anchor="b"/>
          <a:lstStyle>
            <a:lvl1pPr>
              <a:defRPr sz="3400" b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</a:t>
            </a:r>
            <a:r>
              <a:rPr lang="en-US" dirty="0" smtClean="0"/>
              <a:t>edit </a:t>
            </a:r>
            <a:r>
              <a:rPr lang="en-US" dirty="0"/>
              <a:t>Master title style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21752" y="3363305"/>
            <a:ext cx="5029200" cy="369332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600"/>
              </a:spcBef>
              <a:buFontTx/>
              <a:buNone/>
              <a:defRPr sz="1800" i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024910234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Medicines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Carolyn\Desktop\MY WORK\2-3\Pfizer\art\1_Medicines_s08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accent2"/>
              </a:buClr>
              <a:defRPr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8653552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Medicines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 descr="C:\Users\Carolyn\Desktop\MY WORK\2-3\Pfizer\art\1_Medicines_s08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19134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Medicines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Carolyn\Desktop\MY WORK\2-3\Pfizer\art\1_Medicines_s08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236246585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Home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3528831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alue Them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Carolyn\Desktop\MY WORK\2-3\Pfizer\art\1_Value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18027757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alue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C:\Users\Carolyn\Desktop\MY WORK\2-3\Pfizer\art\1_Value_s10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396480" y="1603747"/>
            <a:ext cx="1554480" cy="792480"/>
          </a:xfrm>
          <a:noFill/>
          <a:ln w="9525" algn="ctr">
            <a:noFill/>
            <a:miter lim="800000"/>
            <a:headEnd/>
            <a:tailEnd/>
          </a:ln>
          <a:effectLst/>
        </p:spPr>
        <p:txBody>
          <a:bodyPr anchor="b">
            <a:noAutofit/>
          </a:bodyPr>
          <a:lstStyle>
            <a:lvl1pPr marL="0" marR="0" indent="0" algn="l" defTabSz="815975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kumimoji="0" lang="en-US" sz="3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1361364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alue Theme Slid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Carolyn\Desktop\MY WORK\2-3\Pfizer\art\Icon_with_Image_Value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74765991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Value Title Slide No Graph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Carolyn\Desktop\MY WORK\2-3\Pfizer\art\1_Value_s11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21752" y="2273124"/>
            <a:ext cx="5029200" cy="1034129"/>
          </a:xfrm>
        </p:spPr>
        <p:txBody>
          <a:bodyPr anchor="b"/>
          <a:lstStyle>
            <a:lvl1pPr>
              <a:defRPr sz="3400" b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</a:t>
            </a:r>
            <a:r>
              <a:rPr lang="en-US" dirty="0" smtClean="0"/>
              <a:t>edit </a:t>
            </a:r>
            <a:r>
              <a:rPr lang="en-US" dirty="0"/>
              <a:t>Master title style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21752" y="3363305"/>
            <a:ext cx="5029200" cy="369332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600"/>
              </a:spcBef>
              <a:buFontTx/>
              <a:buNone/>
              <a:defRPr sz="1800" i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60312591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Value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Carolyn\Desktop\MY WORK\2-3\Pfizer\art\1_Value_s12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accent3"/>
              </a:buClr>
              <a:defRPr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9131891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lue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 descr="C:\Users\Carolyn\Desktop\MY WORK\2-3\Pfizer\art\1_Value_s12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988550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alue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Carolyn\Desktop\MY WORK\2-3\Pfizer\art\1_Value_s12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18445514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owth Them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Carolyn\Desktop\MY WORK\2-3\Pfizer\art\1_Growth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70227435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owth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C:\Users\Carolyn\Desktop\MY WORK\2-3\Pfizer\art\1_Growth_s14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063608" y="1530349"/>
            <a:ext cx="1920240" cy="792480"/>
          </a:xfrm>
          <a:noFill/>
          <a:ln w="9525" algn="ctr">
            <a:noFill/>
            <a:miter lim="800000"/>
            <a:headEnd/>
            <a:tailEnd/>
          </a:ln>
          <a:effectLst/>
        </p:spPr>
        <p:txBody>
          <a:bodyPr anchor="b">
            <a:noAutofit/>
          </a:bodyPr>
          <a:lstStyle>
            <a:lvl1pPr marL="0" marR="0" indent="0" algn="l" defTabSz="815975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kumimoji="0" lang="en-US" sz="3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0289471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owth Theme Slid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Carolyn\Desktop\MY WORK\2-3\Pfizer\art\Icon_with_Image_Growth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707487404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Home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06840406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Growth Title Slide No Graph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Carolyn\Desktop\MY WORK\2-3\Pfizer\art\1_Growth_s15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21752" y="2273124"/>
            <a:ext cx="5029200" cy="1034129"/>
          </a:xfrm>
        </p:spPr>
        <p:txBody>
          <a:bodyPr anchor="b"/>
          <a:lstStyle>
            <a:lvl1pPr>
              <a:defRPr sz="340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</a:t>
            </a:r>
            <a:r>
              <a:rPr lang="en-US" dirty="0" smtClean="0"/>
              <a:t>edit </a:t>
            </a:r>
            <a:r>
              <a:rPr lang="en-US" dirty="0"/>
              <a:t>Master title style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21752" y="3363305"/>
            <a:ext cx="5029200" cy="369332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600"/>
              </a:spcBef>
              <a:buFontTx/>
              <a:buNone/>
              <a:defRPr sz="1800" i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007840363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Growth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Carolyn\Desktop\MY WORK\2-3\Pfizer\art\1_Growth_s16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accent4"/>
              </a:buClr>
              <a:defRPr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6063777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Growth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 descr="C:\Users\Carolyn\Desktop\MY WORK\2-3\Pfizer\art\1_Growth_s16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2595974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Growth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Carolyn\Desktop\MY WORK\2-3\Pfizer\art\1_Growth_s16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07333504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apabilities Them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Carolyn\Desktop\MY WORK\2-3\Pfizer\art\1_Capabilities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37823386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apabilities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C:\Users\Carolyn\Desktop\MY WORK\2-3\Pfizer\art\1_Capabilities_s18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974582" y="1439332"/>
            <a:ext cx="2926080" cy="792480"/>
          </a:xfrm>
          <a:noFill/>
          <a:ln w="9525" algn="ctr">
            <a:noFill/>
            <a:miter lim="800000"/>
            <a:headEnd/>
            <a:tailEnd/>
          </a:ln>
          <a:effectLst/>
        </p:spPr>
        <p:txBody>
          <a:bodyPr anchor="b">
            <a:noAutofit/>
          </a:bodyPr>
          <a:lstStyle>
            <a:lvl1pPr marL="0" marR="0" indent="0" algn="l" defTabSz="815975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kumimoji="0" lang="en-US" sz="3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0621730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apabilities Theme Slid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Carolyn\Desktop\MY WORK\2-3\Pfizer\art\Icon_with_Image_Capabilities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140797525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apabilities Title Slide No Graph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Carolyn\Desktop\MY WORK\2-3\Pfizer\art\1_Capabilities_s19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21752" y="2273124"/>
            <a:ext cx="5029200" cy="1034129"/>
          </a:xfrm>
        </p:spPr>
        <p:txBody>
          <a:bodyPr anchor="b"/>
          <a:lstStyle>
            <a:lvl1pPr>
              <a:defRPr sz="3400" b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</a:t>
            </a:r>
            <a:r>
              <a:rPr lang="en-US" dirty="0" smtClean="0"/>
              <a:t>edit </a:t>
            </a:r>
            <a:r>
              <a:rPr lang="en-US" dirty="0"/>
              <a:t>Master title style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21752" y="3363305"/>
            <a:ext cx="5029200" cy="369332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600"/>
              </a:spcBef>
              <a:buFontTx/>
              <a:buNone/>
              <a:defRPr sz="1800" i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340576189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apabilities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Carolyn\Desktop\MY WORK\2-3\Pfizer\art\1_Capabilities_s20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accent5"/>
              </a:buClr>
              <a:defRPr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9005803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pabilities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 descr="C:\Users\Carolyn\Desktop\MY WORK\2-3\Pfizer\art\1_Capabilities_s20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3058171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edicines Them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Carolyn\Desktop\MY WORK\2-3\Pfizer\art\1_Medicines_s06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258960890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Capabilities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Carolyn\Desktop\MY WORK\2-3\Pfizer\art\1_Capabilities_s20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55692673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lture Them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Carolyn\Desktop\MY WORK\2-3\Pfizer\art\1_Culture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68609680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lture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C:\Users\Carolyn\Desktop\MY WORK\2-3\Pfizer\art\1_Culture_s22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025507" y="1303867"/>
            <a:ext cx="1828800" cy="792480"/>
          </a:xfrm>
          <a:noFill/>
          <a:ln w="9525" algn="ctr">
            <a:noFill/>
            <a:miter lim="800000"/>
            <a:headEnd/>
            <a:tailEnd/>
          </a:ln>
          <a:effectLst/>
        </p:spPr>
        <p:txBody>
          <a:bodyPr anchor="b">
            <a:noAutofit/>
          </a:bodyPr>
          <a:lstStyle>
            <a:lvl1pPr>
              <a:defRPr kumimoji="0" lang="en-US" sz="3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5794859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lture Theme Slid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Carolyn\Desktop\MY WORK\2-3\Pfizer\art\Icon_with_Image_Culture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36631189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ulture Title Slide No Graph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Carolyn\Desktop\MY WORK\2-3\Pfizer\art\1_Culture_s23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21752" y="2273124"/>
            <a:ext cx="5029200" cy="1034129"/>
          </a:xfrm>
        </p:spPr>
        <p:txBody>
          <a:bodyPr anchor="b"/>
          <a:lstStyle>
            <a:lvl1pPr>
              <a:defRPr sz="3400" b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</a:t>
            </a:r>
            <a:r>
              <a:rPr lang="en-US" dirty="0" smtClean="0"/>
              <a:t>edit </a:t>
            </a:r>
            <a:r>
              <a:rPr lang="en-US" dirty="0"/>
              <a:t>Master title style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21752" y="3363305"/>
            <a:ext cx="5029200" cy="369332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600"/>
              </a:spcBef>
              <a:buFontTx/>
              <a:buNone/>
              <a:defRPr sz="1800" i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097149375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ulture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Carolyn\Desktop\MY WORK\2-3\Pfizer\art\1_Culture_s24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accent6"/>
              </a:buClr>
              <a:defRPr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6350786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ulture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 descr="C:\Users\Carolyn\Desktop\MY WORK\2-3\Pfizer\art\1_Culture_s24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8914735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Culture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Carolyn\Desktop\MY WORK\2-3\Pfizer\art\1_Culture_s24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60566779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2" name="think-cell Slide" r:id="rId5" imgW="360" imgH="360" progId="TCLayout.ActiveDocument.1">
                  <p:embed/>
                </p:oleObj>
              </mc:Choice>
              <mc:Fallback>
                <p:oleObj name="think-cell Slide" r:id="rId5" imgW="360" imgH="360" progId="TCLayout.ActiveDocument.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1"/>
          <p:cNvSpPr txBox="1">
            <a:spLocks noChangeArrowheads="1"/>
          </p:cNvSpPr>
          <p:nvPr userDrawn="1">
            <p:custDataLst>
              <p:tags r:id="rId3"/>
            </p:custDataLst>
          </p:nvPr>
        </p:nvSpPr>
        <p:spPr bwMode="auto">
          <a:xfrm>
            <a:off x="8405813" y="6511925"/>
            <a:ext cx="695325" cy="12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 anchor="b">
            <a:spAutoFit/>
          </a:bodyPr>
          <a:lstStyle>
            <a:defPPr>
              <a:defRPr lang="en-US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800" i="0"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fld id="{6028D0F8-BEC4-44C3-8AC8-CD52F7830260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Title Placeholder 1"/>
          <p:cNvSpPr>
            <a:spLocks noGrp="1"/>
          </p:cNvSpPr>
          <p:nvPr>
            <p:ph type="title"/>
          </p:nvPr>
        </p:nvSpPr>
        <p:spPr bwMode="black">
          <a:xfrm>
            <a:off x="233726" y="287079"/>
            <a:ext cx="8676358" cy="70174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bIns="46800" anchor="ctr"/>
          <a:lstStyle/>
          <a:p>
            <a:pPr lvl="0"/>
            <a:r>
              <a:rPr lang="en-US" dirty="0" smtClean="0"/>
              <a:t>Click to edit Master title</a:t>
            </a:r>
          </a:p>
        </p:txBody>
      </p:sp>
    </p:spTree>
    <p:extLst>
      <p:ext uri="{BB962C8B-B14F-4D97-AF65-F5344CB8AC3E}">
        <p14:creationId xmlns:p14="http://schemas.microsoft.com/office/powerpoint/2010/main" val="1058419798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31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C3A495-2452-4973-846F-F3B8C3EFA871}" type="slidenum">
              <a:rPr lang="en-US">
                <a:solidFill>
                  <a:srgbClr val="616365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61636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60597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edicines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C:\Users\Carolyn\Desktop\MY WORK\2-3\Pfizer\art\1_Medicines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404356" y="965200"/>
            <a:ext cx="2523744" cy="768096"/>
          </a:xfrm>
          <a:noFill/>
          <a:ln w="9525" algn="ctr">
            <a:noFill/>
            <a:miter lim="800000"/>
            <a:headEnd/>
            <a:tailEnd/>
          </a:ln>
          <a:effectLst/>
        </p:spPr>
        <p:txBody>
          <a:bodyPr anchor="b">
            <a:noAutofit/>
          </a:bodyPr>
          <a:lstStyle>
            <a:lvl1pPr marL="0" marR="0" indent="0" algn="l" defTabSz="815975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kumimoji="0" lang="en-US" sz="3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561931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hape 52"/>
          <p:cNvSpPr txBox="1">
            <a:spLocks noGrp="1"/>
          </p:cNvSpPr>
          <p:nvPr>
            <p:ph type="title"/>
          </p:nvPr>
        </p:nvSpPr>
        <p:spPr>
          <a:xfrm>
            <a:off x="375102" y="660397"/>
            <a:ext cx="8229600" cy="8655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3" name="Shape 53"/>
          <p:cNvSpPr txBox="1">
            <a:spLocks noGrp="1"/>
          </p:cNvSpPr>
          <p:nvPr>
            <p:ph type="body" idx="1"/>
          </p:nvPr>
        </p:nvSpPr>
        <p:spPr>
          <a:xfrm>
            <a:off x="375101" y="1671578"/>
            <a:ext cx="8229600" cy="45715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4" name="Shape 54"/>
          <p:cNvSpPr txBox="1">
            <a:spLocks noGrp="1"/>
          </p:cNvSpPr>
          <p:nvPr>
            <p:ph type="sldNum" idx="12"/>
          </p:nvPr>
        </p:nvSpPr>
        <p:spPr>
          <a:xfrm>
            <a:off x="8556792" y="6333133"/>
            <a:ext cx="548699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>
            <a:lvl1pPr>
              <a:spcBef>
                <a:spcPts val="0"/>
              </a:spcBef>
              <a:buNone/>
              <a:defRPr/>
            </a:lvl1pPr>
          </a:lstStyle>
          <a:p>
            <a:fld id="{00000000-1234-1234-1234-123412341234}" type="slidenum">
              <a:rPr lang="en">
                <a:solidFill>
                  <a:srgbClr val="333336"/>
                </a:solidFill>
              </a:rPr>
              <a:pPr/>
              <a:t>‹#›</a:t>
            </a:fld>
            <a:endParaRPr lang="en">
              <a:solidFill>
                <a:srgbClr val="33333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8434736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ome Them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C:\Users\Carolyn\Desktop\MY WORK\2-3\Pfizer\art\1_Home.1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26299918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Home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Carolyn\Desktop\MY WORK\2-3\Pfizer\art\1_Home.1_s02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53282" y="2301151"/>
            <a:ext cx="3749040" cy="1034129"/>
          </a:xfrm>
        </p:spPr>
        <p:txBody>
          <a:bodyPr anchor="b"/>
          <a:lstStyle>
            <a:lvl1pPr>
              <a:defRPr sz="340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</a:t>
            </a:r>
            <a:r>
              <a:rPr lang="en-US" dirty="0" smtClean="0"/>
              <a:t>edit </a:t>
            </a:r>
            <a:r>
              <a:rPr lang="en-US" dirty="0"/>
              <a:t>Master title style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53282" y="3293240"/>
            <a:ext cx="3749040" cy="307777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600"/>
              </a:spcBef>
              <a:buFontTx/>
              <a:buNone/>
              <a:defRPr sz="1400" i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874850235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ome Theme Slid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Carolyn\Desktop\MY WORK\2-3\Pfizer\art\Icon_with_Image_Title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43829576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Home Title Slide No Grah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Carolyn\Desktop\MY WORK\2-3\Pfizer\art\1_Home.1_s03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21752" y="2273124"/>
            <a:ext cx="5029200" cy="1034129"/>
          </a:xfrm>
        </p:spPr>
        <p:txBody>
          <a:bodyPr anchor="b"/>
          <a:lstStyle>
            <a:lvl1pPr>
              <a:defRPr sz="3400" b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Click to </a:t>
            </a:r>
            <a:r>
              <a:rPr lang="en-US" dirty="0" smtClean="0"/>
              <a:t>edit </a:t>
            </a:r>
            <a:r>
              <a:rPr lang="en-US" dirty="0"/>
              <a:t>Master title style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21752" y="3363305"/>
            <a:ext cx="5029200" cy="369332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600"/>
              </a:spcBef>
              <a:buFontTx/>
              <a:buNone/>
              <a:defRPr sz="1800" i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55119549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Home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9204038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Home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3324544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Home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82469355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edicines Them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Carolyn\Desktop\MY WORK\2-3\Pfizer\art\1_Medicines_s06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58453352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edicines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C:\Users\Carolyn\Desktop\MY WORK\2-3\Pfizer\art\1_Medicines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404356" y="965200"/>
            <a:ext cx="2523744" cy="768096"/>
          </a:xfrm>
          <a:noFill/>
          <a:ln w="9525" algn="ctr">
            <a:noFill/>
            <a:miter lim="800000"/>
            <a:headEnd/>
            <a:tailEnd/>
          </a:ln>
          <a:effectLst/>
        </p:spPr>
        <p:txBody>
          <a:bodyPr anchor="b">
            <a:noAutofit/>
          </a:bodyPr>
          <a:lstStyle>
            <a:lvl1pPr marL="0" marR="0" indent="0" algn="l" defTabSz="815975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kumimoji="0" lang="en-US" sz="3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495023"/>
      </p:ext>
    </p:extLst>
  </p:cSld>
  <p:clrMapOvr>
    <a:masterClrMapping/>
  </p:clrMapOvr>
  <p:transition xmlns:p14="http://schemas.microsoft.com/office/powerpoint/2010/main"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46" Type="http://schemas.openxmlformats.org/officeDocument/2006/relationships/theme" Target="../theme/theme1.xml"/><Relationship Id="rId47" Type="http://schemas.openxmlformats.org/officeDocument/2006/relationships/vmlDrawing" Target="../drawings/vmlDrawing1.vml"/><Relationship Id="rId48" Type="http://schemas.openxmlformats.org/officeDocument/2006/relationships/tags" Target="../tags/tag1.xml"/><Relationship Id="rId49" Type="http://schemas.openxmlformats.org/officeDocument/2006/relationships/oleObject" Target="../embeddings/oleObject1.bin"/><Relationship Id="rId20" Type="http://schemas.openxmlformats.org/officeDocument/2006/relationships/slideLayout" Target="../slideLayouts/slideLayout20.xml"/><Relationship Id="rId21" Type="http://schemas.openxmlformats.org/officeDocument/2006/relationships/slideLayout" Target="../slideLayouts/slideLayout21.xml"/><Relationship Id="rId22" Type="http://schemas.openxmlformats.org/officeDocument/2006/relationships/slideLayout" Target="../slideLayouts/slideLayout22.xml"/><Relationship Id="rId23" Type="http://schemas.openxmlformats.org/officeDocument/2006/relationships/slideLayout" Target="../slideLayouts/slideLayout23.xml"/><Relationship Id="rId24" Type="http://schemas.openxmlformats.org/officeDocument/2006/relationships/slideLayout" Target="../slideLayouts/slideLayout24.xml"/><Relationship Id="rId25" Type="http://schemas.openxmlformats.org/officeDocument/2006/relationships/slideLayout" Target="../slideLayouts/slideLayout25.xml"/><Relationship Id="rId26" Type="http://schemas.openxmlformats.org/officeDocument/2006/relationships/slideLayout" Target="../slideLayouts/slideLayout26.xml"/><Relationship Id="rId27" Type="http://schemas.openxmlformats.org/officeDocument/2006/relationships/slideLayout" Target="../slideLayouts/slideLayout27.xml"/><Relationship Id="rId28" Type="http://schemas.openxmlformats.org/officeDocument/2006/relationships/slideLayout" Target="../slideLayouts/slideLayout28.xml"/><Relationship Id="rId29" Type="http://schemas.openxmlformats.org/officeDocument/2006/relationships/slideLayout" Target="../slideLayouts/slideLayout29.xml"/><Relationship Id="rId50" Type="http://schemas.openxmlformats.org/officeDocument/2006/relationships/image" Target="../media/image1.emf"/><Relationship Id="rId51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30" Type="http://schemas.openxmlformats.org/officeDocument/2006/relationships/slideLayout" Target="../slideLayouts/slideLayout30.xml"/><Relationship Id="rId31" Type="http://schemas.openxmlformats.org/officeDocument/2006/relationships/slideLayout" Target="../slideLayouts/slideLayout31.xml"/><Relationship Id="rId32" Type="http://schemas.openxmlformats.org/officeDocument/2006/relationships/slideLayout" Target="../slideLayouts/slideLayout32.xml"/><Relationship Id="rId9" Type="http://schemas.openxmlformats.org/officeDocument/2006/relationships/slideLayout" Target="../slideLayouts/slideLayout9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33" Type="http://schemas.openxmlformats.org/officeDocument/2006/relationships/slideLayout" Target="../slideLayouts/slideLayout33.xml"/><Relationship Id="rId34" Type="http://schemas.openxmlformats.org/officeDocument/2006/relationships/slideLayout" Target="../slideLayouts/slideLayout34.xml"/><Relationship Id="rId35" Type="http://schemas.openxmlformats.org/officeDocument/2006/relationships/slideLayout" Target="../slideLayouts/slideLayout35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37" Type="http://schemas.openxmlformats.org/officeDocument/2006/relationships/slideLayout" Target="../slideLayouts/slideLayout37.xml"/><Relationship Id="rId38" Type="http://schemas.openxmlformats.org/officeDocument/2006/relationships/slideLayout" Target="../slideLayouts/slideLayout38.xml"/><Relationship Id="rId39" Type="http://schemas.openxmlformats.org/officeDocument/2006/relationships/slideLayout" Target="../slideLayouts/slideLayout39.xml"/><Relationship Id="rId40" Type="http://schemas.openxmlformats.org/officeDocument/2006/relationships/slideLayout" Target="../slideLayouts/slideLayout40.xml"/><Relationship Id="rId41" Type="http://schemas.openxmlformats.org/officeDocument/2006/relationships/slideLayout" Target="../slideLayouts/slideLayout41.xml"/><Relationship Id="rId42" Type="http://schemas.openxmlformats.org/officeDocument/2006/relationships/slideLayout" Target="../slideLayouts/slideLayout42.xml"/><Relationship Id="rId43" Type="http://schemas.openxmlformats.org/officeDocument/2006/relationships/slideLayout" Target="../slideLayouts/slideLayout43.xml"/><Relationship Id="rId44" Type="http://schemas.openxmlformats.org/officeDocument/2006/relationships/slideLayout" Target="../slideLayouts/slideLayout44.xml"/><Relationship Id="rId45" Type="http://schemas.openxmlformats.org/officeDocument/2006/relationships/slideLayout" Target="../slideLayouts/slideLayout45.xml"/></Relationships>
</file>

<file path=ppt/slideMasters/_rels/slideMaster2.xml.rels><?xml version="1.0" encoding="UTF-8" standalone="yes"?>
<Relationships xmlns="http://schemas.openxmlformats.org/package/2006/relationships"><Relationship Id="rId46" Type="http://schemas.openxmlformats.org/officeDocument/2006/relationships/theme" Target="../theme/theme2.xml"/><Relationship Id="rId47" Type="http://schemas.openxmlformats.org/officeDocument/2006/relationships/vmlDrawing" Target="../drawings/vmlDrawing3.vml"/><Relationship Id="rId48" Type="http://schemas.openxmlformats.org/officeDocument/2006/relationships/tags" Target="../tags/tag4.xml"/><Relationship Id="rId49" Type="http://schemas.openxmlformats.org/officeDocument/2006/relationships/oleObject" Target="../embeddings/oleObject3.bin"/><Relationship Id="rId20" Type="http://schemas.openxmlformats.org/officeDocument/2006/relationships/slideLayout" Target="../slideLayouts/slideLayout65.xml"/><Relationship Id="rId21" Type="http://schemas.openxmlformats.org/officeDocument/2006/relationships/slideLayout" Target="../slideLayouts/slideLayout66.xml"/><Relationship Id="rId22" Type="http://schemas.openxmlformats.org/officeDocument/2006/relationships/slideLayout" Target="../slideLayouts/slideLayout67.xml"/><Relationship Id="rId23" Type="http://schemas.openxmlformats.org/officeDocument/2006/relationships/slideLayout" Target="../slideLayouts/slideLayout68.xml"/><Relationship Id="rId24" Type="http://schemas.openxmlformats.org/officeDocument/2006/relationships/slideLayout" Target="../slideLayouts/slideLayout69.xml"/><Relationship Id="rId25" Type="http://schemas.openxmlformats.org/officeDocument/2006/relationships/slideLayout" Target="../slideLayouts/slideLayout70.xml"/><Relationship Id="rId26" Type="http://schemas.openxmlformats.org/officeDocument/2006/relationships/slideLayout" Target="../slideLayouts/slideLayout71.xml"/><Relationship Id="rId27" Type="http://schemas.openxmlformats.org/officeDocument/2006/relationships/slideLayout" Target="../slideLayouts/slideLayout72.xml"/><Relationship Id="rId28" Type="http://schemas.openxmlformats.org/officeDocument/2006/relationships/slideLayout" Target="../slideLayouts/slideLayout73.xml"/><Relationship Id="rId29" Type="http://schemas.openxmlformats.org/officeDocument/2006/relationships/slideLayout" Target="../slideLayouts/slideLayout74.xml"/><Relationship Id="rId50" Type="http://schemas.openxmlformats.org/officeDocument/2006/relationships/image" Target="../media/image1.emf"/><Relationship Id="rId51" Type="http://schemas.openxmlformats.org/officeDocument/2006/relationships/image" Target="../media/image2.jpeg"/><Relationship Id="rId1" Type="http://schemas.openxmlformats.org/officeDocument/2006/relationships/slideLayout" Target="../slideLayouts/slideLayout46.xml"/><Relationship Id="rId2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9.xml"/><Relationship Id="rId5" Type="http://schemas.openxmlformats.org/officeDocument/2006/relationships/slideLayout" Target="../slideLayouts/slideLayout50.xml"/><Relationship Id="rId30" Type="http://schemas.openxmlformats.org/officeDocument/2006/relationships/slideLayout" Target="../slideLayouts/slideLayout75.xml"/><Relationship Id="rId31" Type="http://schemas.openxmlformats.org/officeDocument/2006/relationships/slideLayout" Target="../slideLayouts/slideLayout76.xml"/><Relationship Id="rId32" Type="http://schemas.openxmlformats.org/officeDocument/2006/relationships/slideLayout" Target="../slideLayouts/slideLayout77.xml"/><Relationship Id="rId9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2.xml"/><Relationship Id="rId8" Type="http://schemas.openxmlformats.org/officeDocument/2006/relationships/slideLayout" Target="../slideLayouts/slideLayout53.xml"/><Relationship Id="rId33" Type="http://schemas.openxmlformats.org/officeDocument/2006/relationships/slideLayout" Target="../slideLayouts/slideLayout78.xml"/><Relationship Id="rId34" Type="http://schemas.openxmlformats.org/officeDocument/2006/relationships/slideLayout" Target="../slideLayouts/slideLayout79.xml"/><Relationship Id="rId35" Type="http://schemas.openxmlformats.org/officeDocument/2006/relationships/slideLayout" Target="../slideLayouts/slideLayout80.xml"/><Relationship Id="rId36" Type="http://schemas.openxmlformats.org/officeDocument/2006/relationships/slideLayout" Target="../slideLayouts/slideLayout81.xml"/><Relationship Id="rId10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56.xml"/><Relationship Id="rId12" Type="http://schemas.openxmlformats.org/officeDocument/2006/relationships/slideLayout" Target="../slideLayouts/slideLayout57.xml"/><Relationship Id="rId13" Type="http://schemas.openxmlformats.org/officeDocument/2006/relationships/slideLayout" Target="../slideLayouts/slideLayout58.xml"/><Relationship Id="rId14" Type="http://schemas.openxmlformats.org/officeDocument/2006/relationships/slideLayout" Target="../slideLayouts/slideLayout59.xml"/><Relationship Id="rId15" Type="http://schemas.openxmlformats.org/officeDocument/2006/relationships/slideLayout" Target="../slideLayouts/slideLayout60.xml"/><Relationship Id="rId16" Type="http://schemas.openxmlformats.org/officeDocument/2006/relationships/slideLayout" Target="../slideLayouts/slideLayout61.xml"/><Relationship Id="rId17" Type="http://schemas.openxmlformats.org/officeDocument/2006/relationships/slideLayout" Target="../slideLayouts/slideLayout62.xml"/><Relationship Id="rId18" Type="http://schemas.openxmlformats.org/officeDocument/2006/relationships/slideLayout" Target="../slideLayouts/slideLayout63.xml"/><Relationship Id="rId19" Type="http://schemas.openxmlformats.org/officeDocument/2006/relationships/slideLayout" Target="../slideLayouts/slideLayout64.xml"/><Relationship Id="rId37" Type="http://schemas.openxmlformats.org/officeDocument/2006/relationships/slideLayout" Target="../slideLayouts/slideLayout82.xml"/><Relationship Id="rId38" Type="http://schemas.openxmlformats.org/officeDocument/2006/relationships/slideLayout" Target="../slideLayouts/slideLayout83.xml"/><Relationship Id="rId39" Type="http://schemas.openxmlformats.org/officeDocument/2006/relationships/slideLayout" Target="../slideLayouts/slideLayout84.xml"/><Relationship Id="rId40" Type="http://schemas.openxmlformats.org/officeDocument/2006/relationships/slideLayout" Target="../slideLayouts/slideLayout85.xml"/><Relationship Id="rId41" Type="http://schemas.openxmlformats.org/officeDocument/2006/relationships/slideLayout" Target="../slideLayouts/slideLayout86.xml"/><Relationship Id="rId42" Type="http://schemas.openxmlformats.org/officeDocument/2006/relationships/slideLayout" Target="../slideLayouts/slideLayout87.xml"/><Relationship Id="rId43" Type="http://schemas.openxmlformats.org/officeDocument/2006/relationships/slideLayout" Target="../slideLayouts/slideLayout88.xml"/><Relationship Id="rId44" Type="http://schemas.openxmlformats.org/officeDocument/2006/relationships/slideLayout" Target="../slideLayouts/slideLayout89.xml"/><Relationship Id="rId45" Type="http://schemas.openxmlformats.org/officeDocument/2006/relationships/slideLayout" Target="../slideLayouts/slideLayout90.xml"/></Relationships>
</file>

<file path=ppt/slideMasters/_rels/slideMaster3.xml.rels><?xml version="1.0" encoding="UTF-8" standalone="yes"?>
<Relationships xmlns="http://schemas.openxmlformats.org/package/2006/relationships"><Relationship Id="rId46" Type="http://schemas.openxmlformats.org/officeDocument/2006/relationships/slideLayout" Target="../slideLayouts/slideLayout136.xml"/><Relationship Id="rId47" Type="http://schemas.openxmlformats.org/officeDocument/2006/relationships/theme" Target="../theme/theme3.xml"/><Relationship Id="rId48" Type="http://schemas.openxmlformats.org/officeDocument/2006/relationships/vmlDrawing" Target="../drawings/vmlDrawing5.vml"/><Relationship Id="rId49" Type="http://schemas.openxmlformats.org/officeDocument/2006/relationships/tags" Target="../tags/tag7.xml"/><Relationship Id="rId20" Type="http://schemas.openxmlformats.org/officeDocument/2006/relationships/slideLayout" Target="../slideLayouts/slideLayout110.xml"/><Relationship Id="rId21" Type="http://schemas.openxmlformats.org/officeDocument/2006/relationships/slideLayout" Target="../slideLayouts/slideLayout111.xml"/><Relationship Id="rId22" Type="http://schemas.openxmlformats.org/officeDocument/2006/relationships/slideLayout" Target="../slideLayouts/slideLayout112.xml"/><Relationship Id="rId23" Type="http://schemas.openxmlformats.org/officeDocument/2006/relationships/slideLayout" Target="../slideLayouts/slideLayout113.xml"/><Relationship Id="rId24" Type="http://schemas.openxmlformats.org/officeDocument/2006/relationships/slideLayout" Target="../slideLayouts/slideLayout114.xml"/><Relationship Id="rId25" Type="http://schemas.openxmlformats.org/officeDocument/2006/relationships/slideLayout" Target="../slideLayouts/slideLayout115.xml"/><Relationship Id="rId26" Type="http://schemas.openxmlformats.org/officeDocument/2006/relationships/slideLayout" Target="../slideLayouts/slideLayout116.xml"/><Relationship Id="rId27" Type="http://schemas.openxmlformats.org/officeDocument/2006/relationships/slideLayout" Target="../slideLayouts/slideLayout117.xml"/><Relationship Id="rId28" Type="http://schemas.openxmlformats.org/officeDocument/2006/relationships/slideLayout" Target="../slideLayouts/slideLayout118.xml"/><Relationship Id="rId29" Type="http://schemas.openxmlformats.org/officeDocument/2006/relationships/slideLayout" Target="../slideLayouts/slideLayout119.xml"/><Relationship Id="rId50" Type="http://schemas.openxmlformats.org/officeDocument/2006/relationships/oleObject" Target="../embeddings/oleObject5.bin"/><Relationship Id="rId51" Type="http://schemas.openxmlformats.org/officeDocument/2006/relationships/image" Target="../media/image1.emf"/><Relationship Id="rId52" Type="http://schemas.openxmlformats.org/officeDocument/2006/relationships/image" Target="../media/image2.jpeg"/><Relationship Id="rId1" Type="http://schemas.openxmlformats.org/officeDocument/2006/relationships/slideLayout" Target="../slideLayouts/slideLayout91.xml"/><Relationship Id="rId2" Type="http://schemas.openxmlformats.org/officeDocument/2006/relationships/slideLayout" Target="../slideLayouts/slideLayout92.xml"/><Relationship Id="rId3" Type="http://schemas.openxmlformats.org/officeDocument/2006/relationships/slideLayout" Target="../slideLayouts/slideLayout93.xml"/><Relationship Id="rId4" Type="http://schemas.openxmlformats.org/officeDocument/2006/relationships/slideLayout" Target="../slideLayouts/slideLayout94.xml"/><Relationship Id="rId5" Type="http://schemas.openxmlformats.org/officeDocument/2006/relationships/slideLayout" Target="../slideLayouts/slideLayout95.xml"/><Relationship Id="rId30" Type="http://schemas.openxmlformats.org/officeDocument/2006/relationships/slideLayout" Target="../slideLayouts/slideLayout120.xml"/><Relationship Id="rId31" Type="http://schemas.openxmlformats.org/officeDocument/2006/relationships/slideLayout" Target="../slideLayouts/slideLayout121.xml"/><Relationship Id="rId32" Type="http://schemas.openxmlformats.org/officeDocument/2006/relationships/slideLayout" Target="../slideLayouts/slideLayout122.xml"/><Relationship Id="rId9" Type="http://schemas.openxmlformats.org/officeDocument/2006/relationships/slideLayout" Target="../slideLayouts/slideLayout99.xml"/><Relationship Id="rId6" Type="http://schemas.openxmlformats.org/officeDocument/2006/relationships/slideLayout" Target="../slideLayouts/slideLayout96.xml"/><Relationship Id="rId7" Type="http://schemas.openxmlformats.org/officeDocument/2006/relationships/slideLayout" Target="../slideLayouts/slideLayout97.xml"/><Relationship Id="rId8" Type="http://schemas.openxmlformats.org/officeDocument/2006/relationships/slideLayout" Target="../slideLayouts/slideLayout98.xml"/><Relationship Id="rId33" Type="http://schemas.openxmlformats.org/officeDocument/2006/relationships/slideLayout" Target="../slideLayouts/slideLayout123.xml"/><Relationship Id="rId34" Type="http://schemas.openxmlformats.org/officeDocument/2006/relationships/slideLayout" Target="../slideLayouts/slideLayout124.xml"/><Relationship Id="rId35" Type="http://schemas.openxmlformats.org/officeDocument/2006/relationships/slideLayout" Target="../slideLayouts/slideLayout125.xml"/><Relationship Id="rId36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00.xml"/><Relationship Id="rId11" Type="http://schemas.openxmlformats.org/officeDocument/2006/relationships/slideLayout" Target="../slideLayouts/slideLayout101.xml"/><Relationship Id="rId12" Type="http://schemas.openxmlformats.org/officeDocument/2006/relationships/slideLayout" Target="../slideLayouts/slideLayout102.xml"/><Relationship Id="rId13" Type="http://schemas.openxmlformats.org/officeDocument/2006/relationships/slideLayout" Target="../slideLayouts/slideLayout103.xml"/><Relationship Id="rId14" Type="http://schemas.openxmlformats.org/officeDocument/2006/relationships/slideLayout" Target="../slideLayouts/slideLayout104.xml"/><Relationship Id="rId15" Type="http://schemas.openxmlformats.org/officeDocument/2006/relationships/slideLayout" Target="../slideLayouts/slideLayout105.xml"/><Relationship Id="rId16" Type="http://schemas.openxmlformats.org/officeDocument/2006/relationships/slideLayout" Target="../slideLayouts/slideLayout106.xml"/><Relationship Id="rId17" Type="http://schemas.openxmlformats.org/officeDocument/2006/relationships/slideLayout" Target="../slideLayouts/slideLayout107.xml"/><Relationship Id="rId18" Type="http://schemas.openxmlformats.org/officeDocument/2006/relationships/slideLayout" Target="../slideLayouts/slideLayout108.xml"/><Relationship Id="rId19" Type="http://schemas.openxmlformats.org/officeDocument/2006/relationships/slideLayout" Target="../slideLayouts/slideLayout109.xml"/><Relationship Id="rId37" Type="http://schemas.openxmlformats.org/officeDocument/2006/relationships/slideLayout" Target="../slideLayouts/slideLayout127.xml"/><Relationship Id="rId38" Type="http://schemas.openxmlformats.org/officeDocument/2006/relationships/slideLayout" Target="../slideLayouts/slideLayout128.xml"/><Relationship Id="rId39" Type="http://schemas.openxmlformats.org/officeDocument/2006/relationships/slideLayout" Target="../slideLayouts/slideLayout129.xml"/><Relationship Id="rId40" Type="http://schemas.openxmlformats.org/officeDocument/2006/relationships/slideLayout" Target="../slideLayouts/slideLayout130.xml"/><Relationship Id="rId41" Type="http://schemas.openxmlformats.org/officeDocument/2006/relationships/slideLayout" Target="../slideLayouts/slideLayout131.xml"/><Relationship Id="rId42" Type="http://schemas.openxmlformats.org/officeDocument/2006/relationships/slideLayout" Target="../slideLayouts/slideLayout132.xml"/><Relationship Id="rId43" Type="http://schemas.openxmlformats.org/officeDocument/2006/relationships/slideLayout" Target="../slideLayouts/slideLayout133.xml"/><Relationship Id="rId44" Type="http://schemas.openxmlformats.org/officeDocument/2006/relationships/slideLayout" Target="../slideLayouts/slideLayout134.xml"/><Relationship Id="rId45" Type="http://schemas.openxmlformats.org/officeDocument/2006/relationships/slideLayout" Target="../slideLayouts/slideLayout1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48"/>
            </p:custDataLst>
            <p:extLst>
              <p:ext uri="{D42A27DB-BD31-4B8C-83A1-F6EECF244321}">
                <p14:modId xmlns:p14="http://schemas.microsoft.com/office/powerpoint/2010/main" val="3372053450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0" name="think-cell Slide" r:id="rId49" imgW="315" imgH="318" progId="TCLayout.ActiveDocument.1">
                  <p:embed/>
                </p:oleObj>
              </mc:Choice>
              <mc:Fallback>
                <p:oleObj name="think-cell Slide" r:id="rId49" imgW="315" imgH="318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0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074" name="Picture 1" descr="C:\Users\Carolyn\Desktop\MY WORK\2-3\Pfizer\art\1_Home.1_s04.jpg"/>
          <p:cNvPicPr>
            <a:picLocks noChangeAspect="1" noChangeArrowheads="1"/>
          </p:cNvPicPr>
          <p:nvPr/>
        </p:nvPicPr>
        <p:blipFill>
          <a:blip r:embed="rId51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42900" y="388938"/>
            <a:ext cx="8458200" cy="4810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07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42900" y="1409700"/>
            <a:ext cx="8458200" cy="16097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980797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  <p:sldLayoutId id="2147483693" r:id="rId33"/>
    <p:sldLayoutId id="2147483694" r:id="rId34"/>
    <p:sldLayoutId id="2147483695" r:id="rId35"/>
    <p:sldLayoutId id="2147483696" r:id="rId36"/>
    <p:sldLayoutId id="2147483697" r:id="rId37"/>
    <p:sldLayoutId id="2147483698" r:id="rId38"/>
    <p:sldLayoutId id="2147483699" r:id="rId39"/>
    <p:sldLayoutId id="2147483700" r:id="rId40"/>
    <p:sldLayoutId id="2147483701" r:id="rId41"/>
    <p:sldLayoutId id="2147483702" r:id="rId42"/>
    <p:sldLayoutId id="2147483703" r:id="rId43"/>
    <p:sldLayoutId id="2147483704" r:id="rId44"/>
    <p:sldLayoutId id="2147483705" r:id="rId45"/>
  </p:sldLayoutIdLst>
  <p:transition xmlns:p14="http://schemas.microsoft.com/office/powerpoint/2010/main" spd="med">
    <p:fade/>
  </p:transition>
  <p:hf sldNum="0" hdr="0" dt="0"/>
  <p:txStyles>
    <p:titleStyle>
      <a:lvl1pPr algn="l" defTabSz="81597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  <a:lvl2pPr algn="l" defTabSz="81597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charset="0"/>
          <a:ea typeface="ヒラギノ角ゴ Pro W3" pitchFamily="96" charset="-128"/>
          <a:cs typeface="Arial" charset="0"/>
        </a:defRPr>
      </a:lvl2pPr>
      <a:lvl3pPr algn="l" defTabSz="81597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charset="0"/>
          <a:ea typeface="ヒラギノ角ゴ Pro W3" pitchFamily="96" charset="-128"/>
          <a:cs typeface="Arial" charset="0"/>
        </a:defRPr>
      </a:lvl3pPr>
      <a:lvl4pPr algn="l" defTabSz="81597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charset="0"/>
          <a:ea typeface="ヒラギノ角ゴ Pro W3" pitchFamily="96" charset="-128"/>
          <a:cs typeface="Arial" charset="0"/>
        </a:defRPr>
      </a:lvl4pPr>
      <a:lvl5pPr algn="l" defTabSz="81597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charset="0"/>
          <a:ea typeface="ヒラギノ角ゴ Pro W3" pitchFamily="96" charset="-128"/>
          <a:cs typeface="Arial" charset="0"/>
        </a:defRPr>
      </a:lvl5pPr>
      <a:lvl6pPr marL="457200" algn="l" defTabSz="815975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  <a:ea typeface="ヒラギノ角ゴ Pro W3" pitchFamily="96" charset="-128"/>
          <a:cs typeface="Arial" charset="0"/>
        </a:defRPr>
      </a:lvl6pPr>
      <a:lvl7pPr marL="914400" algn="l" defTabSz="815975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  <a:ea typeface="ヒラギノ角ゴ Pro W3" pitchFamily="96" charset="-128"/>
          <a:cs typeface="Arial" charset="0"/>
        </a:defRPr>
      </a:lvl7pPr>
      <a:lvl8pPr marL="1371600" algn="l" defTabSz="815975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  <a:ea typeface="ヒラギノ角ゴ Pro W3" pitchFamily="96" charset="-128"/>
          <a:cs typeface="Arial" charset="0"/>
        </a:defRPr>
      </a:lvl8pPr>
      <a:lvl9pPr marL="1828800" algn="l" defTabSz="815975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  <a:ea typeface="ヒラギノ角ゴ Pro W3" pitchFamily="96" charset="-128"/>
          <a:cs typeface="Arial" charset="0"/>
        </a:defRPr>
      </a:lvl9pPr>
    </p:titleStyle>
    <p:bodyStyle>
      <a:lvl1pPr marL="168275" indent="-168275" algn="l" defTabSz="815975" rtl="0" eaLnBrk="0" fontAlgn="base" hangingPunct="0">
        <a:lnSpc>
          <a:spcPct val="90000"/>
        </a:lnSpc>
        <a:spcBef>
          <a:spcPct val="75000"/>
        </a:spcBef>
        <a:spcAft>
          <a:spcPct val="0"/>
        </a:spcAft>
        <a:buClr>
          <a:schemeClr val="accent1"/>
        </a:buClr>
        <a:buChar char="•"/>
        <a:defRPr sz="2200">
          <a:solidFill>
            <a:schemeClr val="tx1"/>
          </a:solidFill>
          <a:latin typeface="+mn-lt"/>
          <a:ea typeface="+mn-ea"/>
          <a:cs typeface="+mn-cs"/>
        </a:defRPr>
      </a:lvl1pPr>
      <a:lvl2pPr marL="346075" indent="-109538" algn="l" defTabSz="815975" rtl="0" eaLnBrk="0" fontAlgn="base" hangingPunct="0">
        <a:lnSpc>
          <a:spcPct val="90000"/>
        </a:lnSpc>
        <a:spcBef>
          <a:spcPct val="40000"/>
        </a:spcBef>
        <a:spcAft>
          <a:spcPct val="0"/>
        </a:spcAft>
        <a:buClr>
          <a:schemeClr val="tx1"/>
        </a:buClr>
        <a:buFont typeface="Calibri" pitchFamily="34" charset="0"/>
        <a:buChar char="‐"/>
        <a:defRPr sz="2000">
          <a:solidFill>
            <a:schemeClr val="tx1"/>
          </a:solidFill>
          <a:latin typeface="+mn-lt"/>
          <a:ea typeface="+mn-ea"/>
          <a:cs typeface="+mn-cs"/>
        </a:defRPr>
      </a:lvl2pPr>
      <a:lvl3pPr marL="571500" indent="-169863" algn="l" defTabSz="815975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Clr>
          <a:schemeClr val="tx1"/>
        </a:buClr>
        <a:buChar char="•"/>
        <a:defRPr>
          <a:solidFill>
            <a:schemeClr val="tx1"/>
          </a:solidFill>
          <a:latin typeface="+mn-lt"/>
          <a:ea typeface="+mn-ea"/>
          <a:cs typeface="+mn-cs"/>
        </a:defRPr>
      </a:lvl3pPr>
      <a:lvl4pPr marL="746125" indent="-115888" algn="l" defTabSz="815975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Clr>
          <a:schemeClr val="tx1"/>
        </a:buClr>
        <a:buFont typeface="Arial" pitchFamily="34" charset="0"/>
        <a:buChar char="­"/>
        <a:defRPr sz="1600">
          <a:solidFill>
            <a:schemeClr val="tx1"/>
          </a:solidFill>
          <a:latin typeface="+mn-lt"/>
          <a:ea typeface="+mn-ea"/>
          <a:cs typeface="+mn-cs"/>
        </a:defRPr>
      </a:lvl4pPr>
      <a:lvl5pPr marL="914400" indent="-115888" algn="l" defTabSz="815975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Clr>
          <a:schemeClr val="tx1"/>
        </a:buClr>
        <a:buChar char="•"/>
        <a:defRPr sz="1400">
          <a:solidFill>
            <a:schemeClr val="tx1"/>
          </a:solidFill>
          <a:latin typeface="+mn-lt"/>
          <a:ea typeface="+mn-ea"/>
          <a:cs typeface="+mn-cs"/>
        </a:defRPr>
      </a:lvl5pPr>
      <a:lvl6pPr marL="1501775" indent="-203200" algn="l" defTabSz="815975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Clr>
          <a:schemeClr val="tx1"/>
        </a:buClr>
        <a:buChar char="•"/>
        <a:defRPr sz="1600">
          <a:solidFill>
            <a:schemeClr val="tx1"/>
          </a:solidFill>
          <a:latin typeface="+mn-lt"/>
          <a:ea typeface="+mn-ea"/>
          <a:cs typeface="+mn-cs"/>
        </a:defRPr>
      </a:lvl6pPr>
      <a:lvl7pPr marL="1958975" indent="-203200" algn="l" defTabSz="815975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Clr>
          <a:schemeClr val="tx1"/>
        </a:buClr>
        <a:buChar char="•"/>
        <a:defRPr sz="1600">
          <a:solidFill>
            <a:schemeClr val="tx1"/>
          </a:solidFill>
          <a:latin typeface="+mn-lt"/>
          <a:ea typeface="+mn-ea"/>
          <a:cs typeface="+mn-cs"/>
        </a:defRPr>
      </a:lvl7pPr>
      <a:lvl8pPr marL="2416175" indent="-203200" algn="l" defTabSz="815975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Clr>
          <a:schemeClr val="tx1"/>
        </a:buClr>
        <a:buChar char="•"/>
        <a:defRPr sz="1600">
          <a:solidFill>
            <a:schemeClr val="tx1"/>
          </a:solidFill>
          <a:latin typeface="+mn-lt"/>
          <a:ea typeface="+mn-ea"/>
          <a:cs typeface="+mn-cs"/>
        </a:defRPr>
      </a:lvl8pPr>
      <a:lvl9pPr marL="2873375" indent="-203200" algn="l" defTabSz="815975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Clr>
          <a:schemeClr val="tx1"/>
        </a:buClr>
        <a:buChar char="•"/>
        <a:defRPr sz="16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48"/>
            </p:custDataLst>
            <p:extLst>
              <p:ext uri="{D42A27DB-BD31-4B8C-83A1-F6EECF244321}">
                <p14:modId xmlns:p14="http://schemas.microsoft.com/office/powerpoint/2010/main" val="3297744220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8" name="think-cell Slide" r:id="rId49" imgW="315" imgH="318" progId="TCLayout.ActiveDocument.1">
                  <p:embed/>
                </p:oleObj>
              </mc:Choice>
              <mc:Fallback>
                <p:oleObj name="think-cell Slide" r:id="rId49" imgW="315" imgH="318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0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074" name="Picture 1" descr="C:\Users\Carolyn\Desktop\MY WORK\2-3\Pfizer\art\1_Home.1_s04.jpg"/>
          <p:cNvPicPr>
            <a:picLocks noChangeAspect="1" noChangeArrowheads="1"/>
          </p:cNvPicPr>
          <p:nvPr/>
        </p:nvPicPr>
        <p:blipFill>
          <a:blip r:embed="rId51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42900" y="388938"/>
            <a:ext cx="8458200" cy="4810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07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42900" y="1409700"/>
            <a:ext cx="8458200" cy="16097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273356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  <p:sldLayoutId id="2147483718" r:id="rId12"/>
    <p:sldLayoutId id="2147483719" r:id="rId13"/>
    <p:sldLayoutId id="2147483720" r:id="rId14"/>
    <p:sldLayoutId id="2147483721" r:id="rId15"/>
    <p:sldLayoutId id="2147483722" r:id="rId16"/>
    <p:sldLayoutId id="2147483723" r:id="rId17"/>
    <p:sldLayoutId id="2147483724" r:id="rId18"/>
    <p:sldLayoutId id="2147483725" r:id="rId19"/>
    <p:sldLayoutId id="2147483726" r:id="rId20"/>
    <p:sldLayoutId id="2147483727" r:id="rId21"/>
    <p:sldLayoutId id="2147483728" r:id="rId22"/>
    <p:sldLayoutId id="2147483729" r:id="rId23"/>
    <p:sldLayoutId id="2147483730" r:id="rId24"/>
    <p:sldLayoutId id="2147483731" r:id="rId25"/>
    <p:sldLayoutId id="2147483732" r:id="rId26"/>
    <p:sldLayoutId id="2147483733" r:id="rId27"/>
    <p:sldLayoutId id="2147483734" r:id="rId28"/>
    <p:sldLayoutId id="2147483735" r:id="rId29"/>
    <p:sldLayoutId id="2147483736" r:id="rId30"/>
    <p:sldLayoutId id="2147483737" r:id="rId31"/>
    <p:sldLayoutId id="2147483738" r:id="rId32"/>
    <p:sldLayoutId id="2147483739" r:id="rId33"/>
    <p:sldLayoutId id="2147483740" r:id="rId34"/>
    <p:sldLayoutId id="2147483741" r:id="rId35"/>
    <p:sldLayoutId id="2147483742" r:id="rId36"/>
    <p:sldLayoutId id="2147483743" r:id="rId37"/>
    <p:sldLayoutId id="2147483744" r:id="rId38"/>
    <p:sldLayoutId id="2147483745" r:id="rId39"/>
    <p:sldLayoutId id="2147483746" r:id="rId40"/>
    <p:sldLayoutId id="2147483747" r:id="rId41"/>
    <p:sldLayoutId id="2147483748" r:id="rId42"/>
    <p:sldLayoutId id="2147483749" r:id="rId43"/>
    <p:sldLayoutId id="2147483750" r:id="rId44"/>
    <p:sldLayoutId id="2147483751" r:id="rId45"/>
  </p:sldLayoutIdLst>
  <p:transition xmlns:p14="http://schemas.microsoft.com/office/powerpoint/2010/main" spd="med">
    <p:fade/>
  </p:transition>
  <p:hf sldNum="0" hdr="0" dt="0"/>
  <p:txStyles>
    <p:titleStyle>
      <a:lvl1pPr algn="l" defTabSz="81597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  <a:lvl2pPr algn="l" defTabSz="81597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charset="0"/>
          <a:ea typeface="ヒラギノ角ゴ Pro W3" pitchFamily="96" charset="-128"/>
          <a:cs typeface="Arial" charset="0"/>
        </a:defRPr>
      </a:lvl2pPr>
      <a:lvl3pPr algn="l" defTabSz="81597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charset="0"/>
          <a:ea typeface="ヒラギノ角ゴ Pro W3" pitchFamily="96" charset="-128"/>
          <a:cs typeface="Arial" charset="0"/>
        </a:defRPr>
      </a:lvl3pPr>
      <a:lvl4pPr algn="l" defTabSz="81597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charset="0"/>
          <a:ea typeface="ヒラギノ角ゴ Pro W3" pitchFamily="96" charset="-128"/>
          <a:cs typeface="Arial" charset="0"/>
        </a:defRPr>
      </a:lvl4pPr>
      <a:lvl5pPr algn="l" defTabSz="81597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charset="0"/>
          <a:ea typeface="ヒラギノ角ゴ Pro W3" pitchFamily="96" charset="-128"/>
          <a:cs typeface="Arial" charset="0"/>
        </a:defRPr>
      </a:lvl5pPr>
      <a:lvl6pPr marL="457200" algn="l" defTabSz="815975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  <a:ea typeface="ヒラギノ角ゴ Pro W3" pitchFamily="96" charset="-128"/>
          <a:cs typeface="Arial" charset="0"/>
        </a:defRPr>
      </a:lvl6pPr>
      <a:lvl7pPr marL="914400" algn="l" defTabSz="815975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  <a:ea typeface="ヒラギノ角ゴ Pro W3" pitchFamily="96" charset="-128"/>
          <a:cs typeface="Arial" charset="0"/>
        </a:defRPr>
      </a:lvl7pPr>
      <a:lvl8pPr marL="1371600" algn="l" defTabSz="815975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  <a:ea typeface="ヒラギノ角ゴ Pro W3" pitchFamily="96" charset="-128"/>
          <a:cs typeface="Arial" charset="0"/>
        </a:defRPr>
      </a:lvl8pPr>
      <a:lvl9pPr marL="1828800" algn="l" defTabSz="815975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  <a:ea typeface="ヒラギノ角ゴ Pro W3" pitchFamily="96" charset="-128"/>
          <a:cs typeface="Arial" charset="0"/>
        </a:defRPr>
      </a:lvl9pPr>
    </p:titleStyle>
    <p:bodyStyle>
      <a:lvl1pPr marL="168275" indent="-168275" algn="l" defTabSz="815975" rtl="0" eaLnBrk="0" fontAlgn="base" hangingPunct="0">
        <a:lnSpc>
          <a:spcPct val="90000"/>
        </a:lnSpc>
        <a:spcBef>
          <a:spcPct val="75000"/>
        </a:spcBef>
        <a:spcAft>
          <a:spcPct val="0"/>
        </a:spcAft>
        <a:buClr>
          <a:schemeClr val="accent1"/>
        </a:buClr>
        <a:buChar char="•"/>
        <a:defRPr sz="2200">
          <a:solidFill>
            <a:schemeClr val="tx1"/>
          </a:solidFill>
          <a:latin typeface="+mn-lt"/>
          <a:ea typeface="+mn-ea"/>
          <a:cs typeface="+mn-cs"/>
        </a:defRPr>
      </a:lvl1pPr>
      <a:lvl2pPr marL="346075" indent="-109538" algn="l" defTabSz="815975" rtl="0" eaLnBrk="0" fontAlgn="base" hangingPunct="0">
        <a:lnSpc>
          <a:spcPct val="90000"/>
        </a:lnSpc>
        <a:spcBef>
          <a:spcPct val="40000"/>
        </a:spcBef>
        <a:spcAft>
          <a:spcPct val="0"/>
        </a:spcAft>
        <a:buClr>
          <a:schemeClr val="tx1"/>
        </a:buClr>
        <a:buFont typeface="Calibri" pitchFamily="34" charset="0"/>
        <a:buChar char="‐"/>
        <a:defRPr sz="2000">
          <a:solidFill>
            <a:schemeClr val="tx1"/>
          </a:solidFill>
          <a:latin typeface="+mn-lt"/>
          <a:ea typeface="+mn-ea"/>
          <a:cs typeface="+mn-cs"/>
        </a:defRPr>
      </a:lvl2pPr>
      <a:lvl3pPr marL="571500" indent="-169863" algn="l" defTabSz="815975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Clr>
          <a:schemeClr val="tx1"/>
        </a:buClr>
        <a:buChar char="•"/>
        <a:defRPr>
          <a:solidFill>
            <a:schemeClr val="tx1"/>
          </a:solidFill>
          <a:latin typeface="+mn-lt"/>
          <a:ea typeface="+mn-ea"/>
          <a:cs typeface="+mn-cs"/>
        </a:defRPr>
      </a:lvl3pPr>
      <a:lvl4pPr marL="746125" indent="-115888" algn="l" defTabSz="815975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Clr>
          <a:schemeClr val="tx1"/>
        </a:buClr>
        <a:buFont typeface="Arial" pitchFamily="34" charset="0"/>
        <a:buChar char="­"/>
        <a:defRPr sz="1600">
          <a:solidFill>
            <a:schemeClr val="tx1"/>
          </a:solidFill>
          <a:latin typeface="+mn-lt"/>
          <a:ea typeface="+mn-ea"/>
          <a:cs typeface="+mn-cs"/>
        </a:defRPr>
      </a:lvl4pPr>
      <a:lvl5pPr marL="914400" indent="-115888" algn="l" defTabSz="815975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Clr>
          <a:schemeClr val="tx1"/>
        </a:buClr>
        <a:buChar char="•"/>
        <a:defRPr sz="1400">
          <a:solidFill>
            <a:schemeClr val="tx1"/>
          </a:solidFill>
          <a:latin typeface="+mn-lt"/>
          <a:ea typeface="+mn-ea"/>
          <a:cs typeface="+mn-cs"/>
        </a:defRPr>
      </a:lvl5pPr>
      <a:lvl6pPr marL="1501775" indent="-203200" algn="l" defTabSz="815975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Clr>
          <a:schemeClr val="tx1"/>
        </a:buClr>
        <a:buChar char="•"/>
        <a:defRPr sz="1600">
          <a:solidFill>
            <a:schemeClr val="tx1"/>
          </a:solidFill>
          <a:latin typeface="+mn-lt"/>
          <a:ea typeface="+mn-ea"/>
          <a:cs typeface="+mn-cs"/>
        </a:defRPr>
      </a:lvl6pPr>
      <a:lvl7pPr marL="1958975" indent="-203200" algn="l" defTabSz="815975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Clr>
          <a:schemeClr val="tx1"/>
        </a:buClr>
        <a:buChar char="•"/>
        <a:defRPr sz="1600">
          <a:solidFill>
            <a:schemeClr val="tx1"/>
          </a:solidFill>
          <a:latin typeface="+mn-lt"/>
          <a:ea typeface="+mn-ea"/>
          <a:cs typeface="+mn-cs"/>
        </a:defRPr>
      </a:lvl7pPr>
      <a:lvl8pPr marL="2416175" indent="-203200" algn="l" defTabSz="815975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Clr>
          <a:schemeClr val="tx1"/>
        </a:buClr>
        <a:buChar char="•"/>
        <a:defRPr sz="1600">
          <a:solidFill>
            <a:schemeClr val="tx1"/>
          </a:solidFill>
          <a:latin typeface="+mn-lt"/>
          <a:ea typeface="+mn-ea"/>
          <a:cs typeface="+mn-cs"/>
        </a:defRPr>
      </a:lvl8pPr>
      <a:lvl9pPr marL="2873375" indent="-203200" algn="l" defTabSz="815975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Clr>
          <a:schemeClr val="tx1"/>
        </a:buClr>
        <a:buChar char="•"/>
        <a:defRPr sz="16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49"/>
            </p:custDataLst>
            <p:extLst>
              <p:ext uri="{D42A27DB-BD31-4B8C-83A1-F6EECF244321}">
                <p14:modId xmlns:p14="http://schemas.microsoft.com/office/powerpoint/2010/main" val="1410940052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9" name="think-cell Slide" r:id="rId50" imgW="315" imgH="318" progId="TCLayout.ActiveDocument.1">
                  <p:embed/>
                </p:oleObj>
              </mc:Choice>
              <mc:Fallback>
                <p:oleObj name="think-cell Slide" r:id="rId50" imgW="315" imgH="318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1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074" name="Picture 1" descr="C:\Users\Carolyn\Desktop\MY WORK\2-3\Pfizer\art\1_Home.1_s04.jpg"/>
          <p:cNvPicPr>
            <a:picLocks noChangeAspect="1" noChangeArrowheads="1"/>
          </p:cNvPicPr>
          <p:nvPr/>
        </p:nvPicPr>
        <p:blipFill>
          <a:blip r:embed="rId5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42900" y="388938"/>
            <a:ext cx="8458200" cy="4810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07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42900" y="1409700"/>
            <a:ext cx="8458200" cy="16097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40265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59" r:id="rId7"/>
    <p:sldLayoutId id="2147483760" r:id="rId8"/>
    <p:sldLayoutId id="2147483761" r:id="rId9"/>
    <p:sldLayoutId id="2147483762" r:id="rId10"/>
    <p:sldLayoutId id="2147483763" r:id="rId11"/>
    <p:sldLayoutId id="2147483764" r:id="rId12"/>
    <p:sldLayoutId id="2147483765" r:id="rId13"/>
    <p:sldLayoutId id="2147483766" r:id="rId14"/>
    <p:sldLayoutId id="2147483767" r:id="rId15"/>
    <p:sldLayoutId id="2147483768" r:id="rId16"/>
    <p:sldLayoutId id="2147483769" r:id="rId17"/>
    <p:sldLayoutId id="2147483770" r:id="rId18"/>
    <p:sldLayoutId id="2147483771" r:id="rId19"/>
    <p:sldLayoutId id="2147483772" r:id="rId20"/>
    <p:sldLayoutId id="2147483773" r:id="rId21"/>
    <p:sldLayoutId id="2147483774" r:id="rId22"/>
    <p:sldLayoutId id="2147483775" r:id="rId23"/>
    <p:sldLayoutId id="2147483776" r:id="rId24"/>
    <p:sldLayoutId id="2147483777" r:id="rId25"/>
    <p:sldLayoutId id="2147483778" r:id="rId26"/>
    <p:sldLayoutId id="2147483779" r:id="rId27"/>
    <p:sldLayoutId id="2147483780" r:id="rId28"/>
    <p:sldLayoutId id="2147483781" r:id="rId29"/>
    <p:sldLayoutId id="2147483782" r:id="rId30"/>
    <p:sldLayoutId id="2147483783" r:id="rId31"/>
    <p:sldLayoutId id="2147483784" r:id="rId32"/>
    <p:sldLayoutId id="2147483785" r:id="rId33"/>
    <p:sldLayoutId id="2147483786" r:id="rId34"/>
    <p:sldLayoutId id="2147483787" r:id="rId35"/>
    <p:sldLayoutId id="2147483788" r:id="rId36"/>
    <p:sldLayoutId id="2147483789" r:id="rId37"/>
    <p:sldLayoutId id="2147483790" r:id="rId38"/>
    <p:sldLayoutId id="2147483791" r:id="rId39"/>
    <p:sldLayoutId id="2147483792" r:id="rId40"/>
    <p:sldLayoutId id="2147483793" r:id="rId41"/>
    <p:sldLayoutId id="2147483794" r:id="rId42"/>
    <p:sldLayoutId id="2147483795" r:id="rId43"/>
    <p:sldLayoutId id="2147483796" r:id="rId44"/>
    <p:sldLayoutId id="2147483797" r:id="rId45"/>
    <p:sldLayoutId id="2147483798" r:id="rId46"/>
  </p:sldLayoutIdLst>
  <p:transition xmlns:p14="http://schemas.microsoft.com/office/powerpoint/2010/main" spd="med">
    <p:fade/>
  </p:transition>
  <p:hf sldNum="0" hdr="0" dt="0"/>
  <p:txStyles>
    <p:titleStyle>
      <a:lvl1pPr algn="l" defTabSz="81597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  <a:lvl2pPr algn="l" defTabSz="81597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charset="0"/>
          <a:ea typeface="ヒラギノ角ゴ Pro W3" pitchFamily="96" charset="-128"/>
          <a:cs typeface="Arial" charset="0"/>
        </a:defRPr>
      </a:lvl2pPr>
      <a:lvl3pPr algn="l" defTabSz="81597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charset="0"/>
          <a:ea typeface="ヒラギノ角ゴ Pro W3" pitchFamily="96" charset="-128"/>
          <a:cs typeface="Arial" charset="0"/>
        </a:defRPr>
      </a:lvl3pPr>
      <a:lvl4pPr algn="l" defTabSz="81597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charset="0"/>
          <a:ea typeface="ヒラギノ角ゴ Pro W3" pitchFamily="96" charset="-128"/>
          <a:cs typeface="Arial" charset="0"/>
        </a:defRPr>
      </a:lvl4pPr>
      <a:lvl5pPr algn="l" defTabSz="81597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charset="0"/>
          <a:ea typeface="ヒラギノ角ゴ Pro W3" pitchFamily="96" charset="-128"/>
          <a:cs typeface="Arial" charset="0"/>
        </a:defRPr>
      </a:lvl5pPr>
      <a:lvl6pPr marL="457200" algn="l" defTabSz="815975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  <a:ea typeface="ヒラギノ角ゴ Pro W3" pitchFamily="96" charset="-128"/>
          <a:cs typeface="Arial" charset="0"/>
        </a:defRPr>
      </a:lvl6pPr>
      <a:lvl7pPr marL="914400" algn="l" defTabSz="815975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  <a:ea typeface="ヒラギノ角ゴ Pro W3" pitchFamily="96" charset="-128"/>
          <a:cs typeface="Arial" charset="0"/>
        </a:defRPr>
      </a:lvl7pPr>
      <a:lvl8pPr marL="1371600" algn="l" defTabSz="815975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  <a:ea typeface="ヒラギノ角ゴ Pro W3" pitchFamily="96" charset="-128"/>
          <a:cs typeface="Arial" charset="0"/>
        </a:defRPr>
      </a:lvl8pPr>
      <a:lvl9pPr marL="1828800" algn="l" defTabSz="815975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  <a:ea typeface="ヒラギノ角ゴ Pro W3" pitchFamily="96" charset="-128"/>
          <a:cs typeface="Arial" charset="0"/>
        </a:defRPr>
      </a:lvl9pPr>
    </p:titleStyle>
    <p:bodyStyle>
      <a:lvl1pPr marL="168275" indent="-168275" algn="l" defTabSz="815975" rtl="0" eaLnBrk="0" fontAlgn="base" hangingPunct="0">
        <a:lnSpc>
          <a:spcPct val="90000"/>
        </a:lnSpc>
        <a:spcBef>
          <a:spcPct val="75000"/>
        </a:spcBef>
        <a:spcAft>
          <a:spcPct val="0"/>
        </a:spcAft>
        <a:buClr>
          <a:schemeClr val="accent1"/>
        </a:buClr>
        <a:buChar char="•"/>
        <a:defRPr sz="2200">
          <a:solidFill>
            <a:schemeClr val="tx1"/>
          </a:solidFill>
          <a:latin typeface="+mn-lt"/>
          <a:ea typeface="+mn-ea"/>
          <a:cs typeface="+mn-cs"/>
        </a:defRPr>
      </a:lvl1pPr>
      <a:lvl2pPr marL="346075" indent="-109538" algn="l" defTabSz="815975" rtl="0" eaLnBrk="0" fontAlgn="base" hangingPunct="0">
        <a:lnSpc>
          <a:spcPct val="90000"/>
        </a:lnSpc>
        <a:spcBef>
          <a:spcPct val="40000"/>
        </a:spcBef>
        <a:spcAft>
          <a:spcPct val="0"/>
        </a:spcAft>
        <a:buClr>
          <a:schemeClr val="tx1"/>
        </a:buClr>
        <a:buFont typeface="Calibri" pitchFamily="34" charset="0"/>
        <a:buChar char="‐"/>
        <a:defRPr sz="2000">
          <a:solidFill>
            <a:schemeClr val="tx1"/>
          </a:solidFill>
          <a:latin typeface="+mn-lt"/>
          <a:ea typeface="+mn-ea"/>
          <a:cs typeface="+mn-cs"/>
        </a:defRPr>
      </a:lvl2pPr>
      <a:lvl3pPr marL="571500" indent="-169863" algn="l" defTabSz="815975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Clr>
          <a:schemeClr val="tx1"/>
        </a:buClr>
        <a:buChar char="•"/>
        <a:defRPr>
          <a:solidFill>
            <a:schemeClr val="tx1"/>
          </a:solidFill>
          <a:latin typeface="+mn-lt"/>
          <a:ea typeface="+mn-ea"/>
          <a:cs typeface="+mn-cs"/>
        </a:defRPr>
      </a:lvl3pPr>
      <a:lvl4pPr marL="746125" indent="-115888" algn="l" defTabSz="815975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Clr>
          <a:schemeClr val="tx1"/>
        </a:buClr>
        <a:buFont typeface="Arial" pitchFamily="34" charset="0"/>
        <a:buChar char="­"/>
        <a:defRPr sz="1600">
          <a:solidFill>
            <a:schemeClr val="tx1"/>
          </a:solidFill>
          <a:latin typeface="+mn-lt"/>
          <a:ea typeface="+mn-ea"/>
          <a:cs typeface="+mn-cs"/>
        </a:defRPr>
      </a:lvl4pPr>
      <a:lvl5pPr marL="914400" indent="-115888" algn="l" defTabSz="815975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Clr>
          <a:schemeClr val="tx1"/>
        </a:buClr>
        <a:buChar char="•"/>
        <a:defRPr sz="1400">
          <a:solidFill>
            <a:schemeClr val="tx1"/>
          </a:solidFill>
          <a:latin typeface="+mn-lt"/>
          <a:ea typeface="+mn-ea"/>
          <a:cs typeface="+mn-cs"/>
        </a:defRPr>
      </a:lvl5pPr>
      <a:lvl6pPr marL="1501775" indent="-203200" algn="l" defTabSz="815975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Clr>
          <a:schemeClr val="tx1"/>
        </a:buClr>
        <a:buChar char="•"/>
        <a:defRPr sz="1600">
          <a:solidFill>
            <a:schemeClr val="tx1"/>
          </a:solidFill>
          <a:latin typeface="+mn-lt"/>
          <a:ea typeface="+mn-ea"/>
          <a:cs typeface="+mn-cs"/>
        </a:defRPr>
      </a:lvl6pPr>
      <a:lvl7pPr marL="1958975" indent="-203200" algn="l" defTabSz="815975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Clr>
          <a:schemeClr val="tx1"/>
        </a:buClr>
        <a:buChar char="•"/>
        <a:defRPr sz="1600">
          <a:solidFill>
            <a:schemeClr val="tx1"/>
          </a:solidFill>
          <a:latin typeface="+mn-lt"/>
          <a:ea typeface="+mn-ea"/>
          <a:cs typeface="+mn-cs"/>
        </a:defRPr>
      </a:lvl7pPr>
      <a:lvl8pPr marL="2416175" indent="-203200" algn="l" defTabSz="815975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Clr>
          <a:schemeClr val="tx1"/>
        </a:buClr>
        <a:buChar char="•"/>
        <a:defRPr sz="1600">
          <a:solidFill>
            <a:schemeClr val="tx1"/>
          </a:solidFill>
          <a:latin typeface="+mn-lt"/>
          <a:ea typeface="+mn-ea"/>
          <a:cs typeface="+mn-cs"/>
        </a:defRPr>
      </a:lvl8pPr>
      <a:lvl9pPr marL="2873375" indent="-203200" algn="l" defTabSz="815975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Clr>
          <a:schemeClr val="tx1"/>
        </a:buClr>
        <a:buChar char="•"/>
        <a:defRPr sz="16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5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4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4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5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5" Type="http://schemas.openxmlformats.org/officeDocument/2006/relationships/image" Target="../media/image35.png"/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4.xml"/><Relationship Id="rId4" Type="http://schemas.openxmlformats.org/officeDocument/2006/relationships/notesSlide" Target="../notesSlides/notesSlide4.xml"/><Relationship Id="rId5" Type="http://schemas.openxmlformats.org/officeDocument/2006/relationships/oleObject" Target="../embeddings/oleObject7.bin"/><Relationship Id="rId6" Type="http://schemas.openxmlformats.org/officeDocument/2006/relationships/image" Target="../media/image1.emf"/><Relationship Id="rId7" Type="http://schemas.openxmlformats.org/officeDocument/2006/relationships/image" Target="../media/image36.png"/><Relationship Id="rId1" Type="http://schemas.openxmlformats.org/officeDocument/2006/relationships/vmlDrawing" Target="../drawings/vmlDrawing7.vml"/><Relationship Id="rId2" Type="http://schemas.openxmlformats.org/officeDocument/2006/relationships/tags" Target="../tags/tag1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38.png"/><Relationship Id="rId5" Type="http://schemas.openxmlformats.org/officeDocument/2006/relationships/image" Target="../media/image39.png"/><Relationship Id="rId6" Type="http://schemas.openxmlformats.org/officeDocument/2006/relationships/image" Target="../media/image40.png"/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42.png"/><Relationship Id="rId5" Type="http://schemas.openxmlformats.org/officeDocument/2006/relationships/image" Target="../media/image43.png"/><Relationship Id="rId1" Type="http://schemas.openxmlformats.org/officeDocument/2006/relationships/slideLayout" Target="../slideLayouts/slideLayout79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44.png"/><Relationship Id="rId5" Type="http://schemas.openxmlformats.org/officeDocument/2006/relationships/image" Target="../media/image45.png"/><Relationship Id="rId6" Type="http://schemas.openxmlformats.org/officeDocument/2006/relationships/image" Target="../media/image46.png"/><Relationship Id="rId7" Type="http://schemas.openxmlformats.org/officeDocument/2006/relationships/image" Target="../media/image47.png"/><Relationship Id="rId8" Type="http://schemas.openxmlformats.org/officeDocument/2006/relationships/image" Target="../media/image48.png"/><Relationship Id="rId9" Type="http://schemas.openxmlformats.org/officeDocument/2006/relationships/image" Target="../media/image49.png"/><Relationship Id="rId10" Type="http://schemas.openxmlformats.org/officeDocument/2006/relationships/image" Target="../media/image50.png"/><Relationship Id="rId1" Type="http://schemas.openxmlformats.org/officeDocument/2006/relationships/slideLayout" Target="../slideLayouts/slideLayout79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4" Type="http://schemas.openxmlformats.org/officeDocument/2006/relationships/image" Target="../media/image52.png"/><Relationship Id="rId1" Type="http://schemas.openxmlformats.org/officeDocument/2006/relationships/slideLayout" Target="../slideLayouts/slideLayout124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4" Type="http://schemas.openxmlformats.org/officeDocument/2006/relationships/image" Target="../media/image49.png"/><Relationship Id="rId5" Type="http://schemas.openxmlformats.org/officeDocument/2006/relationships/hyperlink" Target="http://www.youtube.com/pfizeruk" TargetMode="External"/><Relationship Id="rId1" Type="http://schemas.openxmlformats.org/officeDocument/2006/relationships/slideLayout" Target="../slideLayouts/slideLayout124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 idx="4294967295"/>
          </p:nvPr>
        </p:nvSpPr>
        <p:spPr>
          <a:xfrm>
            <a:off x="539552" y="1916832"/>
            <a:ext cx="8172400" cy="1728018"/>
          </a:xfrm>
        </p:spPr>
        <p:txBody>
          <a:bodyPr>
            <a:noAutofit/>
          </a:bodyPr>
          <a:lstStyle/>
          <a:p>
            <a:pPr algn="ctr"/>
            <a:r>
              <a:rPr lang="en-GB" sz="3600" dirty="0">
                <a:solidFill>
                  <a:schemeClr val="tx1"/>
                </a:solidFill>
              </a:rPr>
              <a:t/>
            </a:r>
            <a:br>
              <a:rPr lang="en-GB" sz="3600" dirty="0">
                <a:solidFill>
                  <a:schemeClr val="tx1"/>
                </a:solidFill>
              </a:rPr>
            </a:br>
            <a:r>
              <a:rPr lang="en-GB" sz="3600" dirty="0">
                <a:solidFill>
                  <a:schemeClr val="tx1"/>
                </a:solidFill>
              </a:rPr>
              <a:t> </a:t>
            </a:r>
            <a:r>
              <a:rPr lang="en-GB" sz="3600" b="1" dirty="0">
                <a:solidFill>
                  <a:schemeClr val="tx1"/>
                </a:solidFill>
              </a:rPr>
              <a:t>Smoking </a:t>
            </a:r>
            <a:r>
              <a:rPr lang="en-GB" sz="3600" b="1" dirty="0" smtClean="0">
                <a:solidFill>
                  <a:schemeClr val="tx1"/>
                </a:solidFill>
              </a:rPr>
              <a:t>cessation </a:t>
            </a:r>
            <a:r>
              <a:rPr lang="en-GB" sz="3600" b="1" dirty="0">
                <a:solidFill>
                  <a:schemeClr val="tx1"/>
                </a:solidFill>
              </a:rPr>
              <a:t>disease awareness through digital interactive services and social media interventions </a:t>
            </a:r>
            <a:endParaRPr lang="en-GB" sz="3600" dirty="0">
              <a:solidFill>
                <a:schemeClr val="tx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47664" y="4509120"/>
            <a:ext cx="59046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This project was organised and funded by Pfizer Ltd and endorsed by Roy Castle Lung Cancer Foundation and QUIT</a:t>
            </a:r>
            <a:endParaRPr lang="en-GB" dirty="0"/>
          </a:p>
        </p:txBody>
      </p:sp>
      <p:sp>
        <p:nvSpPr>
          <p:cNvPr id="2" name="TextBox 1"/>
          <p:cNvSpPr txBox="1"/>
          <p:nvPr/>
        </p:nvSpPr>
        <p:spPr>
          <a:xfrm>
            <a:off x="5652120" y="6309320"/>
            <a:ext cx="33123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smtClean="0">
                <a:solidFill>
                  <a:schemeClr val="bg1"/>
                </a:solidFill>
              </a:rPr>
              <a:t>SCE1541 Date of preparation May 2015</a:t>
            </a:r>
            <a:endParaRPr lang="en-GB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3128242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ounded Rectangle 59"/>
          <p:cNvSpPr/>
          <p:nvPr/>
        </p:nvSpPr>
        <p:spPr>
          <a:xfrm>
            <a:off x="1409634" y="1340768"/>
            <a:ext cx="7410838" cy="4608511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0000"/>
                </a:solidFill>
              </a:rPr>
              <a:t>Thunderclap launched project on 23</a:t>
            </a:r>
            <a:r>
              <a:rPr lang="en-GB" baseline="30000" dirty="0">
                <a:solidFill>
                  <a:srgbClr val="000000"/>
                </a:solidFill>
              </a:rPr>
              <a:t>rd</a:t>
            </a:r>
            <a:r>
              <a:rPr lang="en-GB" dirty="0">
                <a:solidFill>
                  <a:srgbClr val="000000"/>
                </a:solidFill>
              </a:rPr>
              <a:t> March 2015 with a social reach of 52k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rgbClr val="000000"/>
                </a:solidFill>
              </a:rPr>
              <a:t>6 videos live on Pfizer UK YouTube channel – 5 have paid media behind them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rgbClr val="000000"/>
                </a:solidFill>
              </a:rPr>
              <a:t>Results for weeks </a:t>
            </a:r>
            <a:r>
              <a:rPr lang="en-GB" b="1" dirty="0" smtClean="0">
                <a:solidFill>
                  <a:srgbClr val="000000"/>
                </a:solidFill>
              </a:rPr>
              <a:t>1-6:</a:t>
            </a:r>
            <a:endParaRPr lang="en-GB" b="1" dirty="0">
              <a:solidFill>
                <a:srgbClr val="000000"/>
              </a:solidFill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GB" b="1" dirty="0" smtClean="0">
                <a:solidFill>
                  <a:srgbClr val="000000"/>
                </a:solidFill>
              </a:rPr>
              <a:t>7.9m </a:t>
            </a:r>
            <a:r>
              <a:rPr lang="en-GB" b="1" dirty="0">
                <a:solidFill>
                  <a:srgbClr val="000000"/>
                </a:solidFill>
              </a:rPr>
              <a:t>impressions of first 5 seconds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GB" b="1" dirty="0" smtClean="0">
                <a:solidFill>
                  <a:srgbClr val="000000"/>
                </a:solidFill>
              </a:rPr>
              <a:t>1.7m </a:t>
            </a:r>
            <a:r>
              <a:rPr lang="en-GB" b="1" dirty="0">
                <a:solidFill>
                  <a:srgbClr val="000000"/>
                </a:solidFill>
              </a:rPr>
              <a:t>views from </a:t>
            </a:r>
            <a:r>
              <a:rPr lang="en-GB" b="1" dirty="0" smtClean="0">
                <a:solidFill>
                  <a:srgbClr val="000000"/>
                </a:solidFill>
              </a:rPr>
              <a:t>1.4m </a:t>
            </a:r>
            <a:r>
              <a:rPr lang="en-GB" b="1" dirty="0">
                <a:solidFill>
                  <a:srgbClr val="000000"/>
                </a:solidFill>
              </a:rPr>
              <a:t>unique viewers </a:t>
            </a:r>
            <a:r>
              <a:rPr lang="en-GB" b="1" dirty="0" smtClean="0">
                <a:solidFill>
                  <a:srgbClr val="FF0000"/>
                </a:solidFill>
              </a:rPr>
              <a:t>(680k views </a:t>
            </a:r>
            <a:r>
              <a:rPr lang="en-GB" b="1" dirty="0">
                <a:solidFill>
                  <a:srgbClr val="FF0000"/>
                </a:solidFill>
              </a:rPr>
              <a:t>organic</a:t>
            </a:r>
            <a:r>
              <a:rPr lang="en-GB" b="1" dirty="0" smtClean="0">
                <a:solidFill>
                  <a:srgbClr val="FF0000"/>
                </a:solidFill>
              </a:rPr>
              <a:t>)</a:t>
            </a:r>
            <a:endParaRPr lang="en-GB" b="1" dirty="0">
              <a:solidFill>
                <a:srgbClr val="000000"/>
              </a:solidFill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GB" b="1" dirty="0" smtClean="0">
                <a:solidFill>
                  <a:srgbClr val="000000"/>
                </a:solidFill>
              </a:rPr>
              <a:t>14k </a:t>
            </a:r>
            <a:r>
              <a:rPr lang="en-GB" b="1" dirty="0">
                <a:solidFill>
                  <a:srgbClr val="000000"/>
                </a:solidFill>
              </a:rPr>
              <a:t>clicks through to Quit with Help website  - bounce rate 92%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849247" y="4869160"/>
            <a:ext cx="6539177" cy="792088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 sz="1600" b="0"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1800" b="1" dirty="0" smtClean="0">
              <a:solidFill>
                <a:srgbClr val="F5962C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sz="1800" b="1" dirty="0" smtClean="0">
                <a:solidFill>
                  <a:srgbClr val="F5962C"/>
                </a:solidFill>
              </a:rPr>
              <a:t>Charitable donation cap was £20k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sz="1800" b="1" dirty="0" smtClean="0">
                <a:solidFill>
                  <a:srgbClr val="FFFFFF"/>
                </a:solidFill>
              </a:rPr>
              <a:t>This was reached after week 2 of the campaign</a:t>
            </a:r>
            <a:endParaRPr lang="en-GB" sz="1800" b="1" dirty="0">
              <a:solidFill>
                <a:srgbClr val="FFFFFF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1800" b="1" dirty="0">
              <a:solidFill>
                <a:srgbClr val="FFFFFF"/>
              </a:solidFill>
            </a:endParaRPr>
          </a:p>
        </p:txBody>
      </p:sp>
      <p:sp>
        <p:nvSpPr>
          <p:cNvPr id="59" name="Rounded Rectangle 58"/>
          <p:cNvSpPr/>
          <p:nvPr/>
        </p:nvSpPr>
        <p:spPr>
          <a:xfrm>
            <a:off x="323528" y="1340768"/>
            <a:ext cx="1167581" cy="4618068"/>
          </a:xfrm>
          <a:prstGeom prst="round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F5962C"/>
                </a:solidFill>
              </a:rPr>
              <a:t>Results </a:t>
            </a:r>
          </a:p>
        </p:txBody>
      </p:sp>
      <p:sp>
        <p:nvSpPr>
          <p:cNvPr id="32" name="AutoShape 9"/>
          <p:cNvSpPr txBox="1">
            <a:spLocks noChangeArrowheads="1"/>
          </p:cNvSpPr>
          <p:nvPr/>
        </p:nvSpPr>
        <p:spPr bwMode="auto">
          <a:xfrm>
            <a:off x="323528" y="288453"/>
            <a:ext cx="8458200" cy="701731"/>
          </a:xfrm>
          <a:prstGeom prst="rect">
            <a:avLst/>
          </a:prstGeom>
          <a:noFill/>
          <a:ln w="38100" algn="ctr">
            <a:solidFill>
              <a:schemeClr val="tx2"/>
            </a:solidFill>
            <a:miter lim="800000"/>
            <a:headEnd/>
            <a:tailEnd/>
          </a:ln>
        </p:spPr>
        <p:txBody>
          <a:bodyPr vert="horz" wrap="square" lIns="45720" tIns="45720" rIns="45720" bIns="45720" numCol="1" anchor="ctr" anchorCtr="1" compatLnSpc="1">
            <a:prstTxWarp prst="textNoShape">
              <a:avLst/>
            </a:prstTxWarp>
            <a:spAutoFit/>
          </a:bodyPr>
          <a:lstStyle>
            <a:lvl1pPr marL="168275" indent="-168275" algn="l" defTabSz="815975" rtl="0" eaLnBrk="0" fontAlgn="base" hangingPunct="0">
              <a:lnSpc>
                <a:spcPct val="90000"/>
              </a:lnSpc>
              <a:spcBef>
                <a:spcPct val="75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6075" indent="-109538" algn="l" defTabSz="815975" rtl="0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buClr>
                <a:schemeClr val="tx1"/>
              </a:buClr>
              <a:buFont typeface="Calibri" pitchFamily="34" charset="0"/>
              <a:buChar char="‐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71500" indent="-169863" algn="l" defTabSz="815975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46125" indent="-115888" algn="l" defTabSz="815975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itchFamily="34" charset="0"/>
              <a:buChar char="­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115888" algn="l" defTabSz="815975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01775" indent="-203200" algn="l" defTabSz="815975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58975" indent="-203200" algn="l" defTabSz="815975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16175" indent="-203200" algn="l" defTabSz="815975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73375" indent="-203200" algn="l" defTabSz="815975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0"/>
              </a:spcBef>
              <a:spcAft>
                <a:spcPct val="40000"/>
              </a:spcAft>
              <a:buClr>
                <a:srgbClr val="008B82"/>
              </a:buClr>
              <a:buSzPct val="80000"/>
              <a:buFont typeface="Arial" pitchFamily="34" charset="0"/>
              <a:buNone/>
              <a:defRPr/>
            </a:pPr>
            <a:r>
              <a:rPr lang="en-US" b="1" kern="0" dirty="0" smtClean="0">
                <a:solidFill>
                  <a:srgbClr val="FFFFFF"/>
                </a:solidFill>
                <a:latin typeface="Calibri" panose="020F0502020204030204" pitchFamily="34" charset="0"/>
                <a:ea typeface="MS PGothic" pitchFamily="34" charset="-128"/>
              </a:rPr>
              <a:t>After week 7 ALL of the targets for views, reach and charitable donations were met</a:t>
            </a:r>
            <a:endParaRPr lang="en-US" b="1" kern="0" dirty="0">
              <a:solidFill>
                <a:srgbClr val="FFFFFF"/>
              </a:solidFill>
              <a:latin typeface="Calibri" panose="020F0502020204030204" pitchFamily="34" charset="0"/>
              <a:ea typeface="MS PGothic" pitchFamily="34" charset="-128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652120" y="6309320"/>
            <a:ext cx="33123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smtClean="0">
                <a:solidFill>
                  <a:schemeClr val="bg1"/>
                </a:solidFill>
              </a:rPr>
              <a:t>SCE1541 Date of preparation May 2015</a:t>
            </a:r>
            <a:endParaRPr lang="en-GB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0908100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9"/>
          <p:cNvSpPr txBox="1">
            <a:spLocks noChangeArrowheads="1"/>
          </p:cNvSpPr>
          <p:nvPr/>
        </p:nvSpPr>
        <p:spPr bwMode="auto">
          <a:xfrm>
            <a:off x="323528" y="440802"/>
            <a:ext cx="8458200" cy="397032"/>
          </a:xfrm>
          <a:prstGeom prst="rect">
            <a:avLst/>
          </a:prstGeom>
          <a:noFill/>
          <a:ln w="38100" algn="ctr">
            <a:solidFill>
              <a:schemeClr val="tx2"/>
            </a:solidFill>
            <a:miter lim="800000"/>
            <a:headEnd/>
            <a:tailEnd/>
          </a:ln>
        </p:spPr>
        <p:txBody>
          <a:bodyPr vert="horz" wrap="square" lIns="45720" tIns="45720" rIns="45720" bIns="45720" numCol="1" anchor="ctr" anchorCtr="1" compatLnSpc="1">
            <a:prstTxWarp prst="textNoShape">
              <a:avLst/>
            </a:prstTxWarp>
            <a:spAutoFit/>
          </a:bodyPr>
          <a:lstStyle>
            <a:lvl1pPr marL="168275" indent="-168275" algn="l" defTabSz="815975" rtl="0" eaLnBrk="0" fontAlgn="base" hangingPunct="0">
              <a:lnSpc>
                <a:spcPct val="90000"/>
              </a:lnSpc>
              <a:spcBef>
                <a:spcPct val="75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6075" indent="-109538" algn="l" defTabSz="815975" rtl="0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buClr>
                <a:schemeClr val="tx1"/>
              </a:buClr>
              <a:buFont typeface="Calibri" pitchFamily="34" charset="0"/>
              <a:buChar char="‐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71500" indent="-169863" algn="l" defTabSz="815975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46125" indent="-115888" algn="l" defTabSz="815975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itchFamily="34" charset="0"/>
              <a:buChar char="­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115888" algn="l" defTabSz="815975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01775" indent="-203200" algn="l" defTabSz="815975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58975" indent="-203200" algn="l" defTabSz="815975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16175" indent="-203200" algn="l" defTabSz="815975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73375" indent="-203200" algn="l" defTabSz="815975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0"/>
              </a:spcBef>
              <a:spcAft>
                <a:spcPct val="40000"/>
              </a:spcAft>
              <a:buClr>
                <a:srgbClr val="008B82"/>
              </a:buClr>
              <a:buSzPct val="80000"/>
              <a:buFont typeface="Arial" pitchFamily="34" charset="0"/>
              <a:buNone/>
              <a:defRPr/>
            </a:pPr>
            <a:r>
              <a:rPr lang="en-US" b="1" kern="0" dirty="0" smtClean="0">
                <a:solidFill>
                  <a:srgbClr val="FFFFFF"/>
                </a:solidFill>
                <a:latin typeface="Calibri" panose="020F0502020204030204" pitchFamily="34" charset="0"/>
                <a:ea typeface="MS PGothic" pitchFamily="34" charset="-128"/>
              </a:rPr>
              <a:t>What have we learnt?</a:t>
            </a:r>
            <a:endParaRPr lang="en-US" b="1" kern="0" dirty="0">
              <a:solidFill>
                <a:srgbClr val="FFFFFF"/>
              </a:solidFill>
              <a:latin typeface="Calibri" panose="020F0502020204030204" pitchFamily="34" charset="0"/>
              <a:ea typeface="MS PGothic" pitchFamily="34" charset="-128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200995" y="4005064"/>
            <a:ext cx="8784976" cy="864096"/>
          </a:xfrm>
          <a:prstGeom prst="round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1600" b="1" dirty="0" smtClean="0">
                <a:solidFill>
                  <a:srgbClr val="FFFFFF"/>
                </a:solidFill>
              </a:rPr>
              <a:t>Engage the smoking cessation community early on</a:t>
            </a:r>
            <a:endParaRPr lang="en-GB" sz="1600" b="1" dirty="0">
              <a:solidFill>
                <a:srgbClr val="FFFFFF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200995" y="5085184"/>
            <a:ext cx="8784976" cy="792088"/>
          </a:xfrm>
          <a:prstGeom prst="round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1600" b="1" dirty="0" err="1" smtClean="0">
                <a:solidFill>
                  <a:srgbClr val="FFFFFF"/>
                </a:solidFill>
              </a:rPr>
              <a:t>TrueView</a:t>
            </a:r>
            <a:r>
              <a:rPr lang="en-GB" sz="1600" b="1" dirty="0" smtClean="0">
                <a:solidFill>
                  <a:srgbClr val="FFFFFF"/>
                </a:solidFill>
              </a:rPr>
              <a:t> learns!</a:t>
            </a:r>
            <a:endParaRPr lang="en-GB" sz="1600" b="1" dirty="0">
              <a:solidFill>
                <a:srgbClr val="FFFFFF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236088" y="1344568"/>
            <a:ext cx="8763493" cy="1436360"/>
          </a:xfrm>
          <a:prstGeom prst="roundRect">
            <a:avLst/>
          </a:prstGeom>
          <a:solidFill>
            <a:schemeClr val="accent5"/>
          </a:solidFill>
          <a:ln>
            <a:solidFill>
              <a:schemeClr val="accent5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b="1" dirty="0" smtClean="0">
                <a:solidFill>
                  <a:srgbClr val="FF0000"/>
                </a:solidFill>
              </a:rPr>
              <a:t>Telling a story is different on YouTube/video.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b="1" dirty="0" smtClean="0">
                <a:solidFill>
                  <a:schemeClr val="bg1"/>
                </a:solidFill>
              </a:rPr>
              <a:t>You need to get your message across in the first 5 seconds to perform well and create engaging “hero” content that will appeal to the audience so they keep watching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251520" y="2933328"/>
            <a:ext cx="8784976" cy="855712"/>
          </a:xfrm>
          <a:prstGeom prst="round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1600" b="1" dirty="0" smtClean="0">
                <a:solidFill>
                  <a:srgbClr val="FFFFFF"/>
                </a:solidFill>
              </a:rPr>
              <a:t>A positive, upbeat, supportive  and consistent message is received VERY well by consumers when it comes to smoking cessation</a:t>
            </a:r>
            <a:endParaRPr lang="en-GB" sz="1600" b="1" dirty="0">
              <a:solidFill>
                <a:srgbClr val="FFFF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652120" y="6309320"/>
            <a:ext cx="33123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smtClean="0">
                <a:solidFill>
                  <a:schemeClr val="bg1"/>
                </a:solidFill>
              </a:rPr>
              <a:t>SCE1541 Date of preparation May 2015</a:t>
            </a:r>
            <a:endParaRPr lang="en-GB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1855497"/>
      </p:ext>
    </p:extLst>
  </p:cSld>
  <p:clrMapOvr>
    <a:masterClrMapping/>
  </p:clrMapOvr>
  <p:transition xmlns:p14="http://schemas.microsoft.com/office/powerpoint/2010/main" spd="med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3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2104" y="1772816"/>
            <a:ext cx="2702024" cy="36026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AutoShape 9"/>
          <p:cNvSpPr txBox="1">
            <a:spLocks noChangeArrowheads="1"/>
          </p:cNvSpPr>
          <p:nvPr/>
        </p:nvSpPr>
        <p:spPr bwMode="auto">
          <a:xfrm>
            <a:off x="179512" y="64541"/>
            <a:ext cx="8784976" cy="1040285"/>
          </a:xfrm>
          <a:prstGeom prst="rect">
            <a:avLst/>
          </a:prstGeom>
          <a:noFill/>
          <a:ln w="38100" algn="ctr">
            <a:solidFill>
              <a:schemeClr val="tx2"/>
            </a:solidFill>
            <a:miter lim="800000"/>
            <a:headEnd/>
            <a:tailEnd/>
          </a:ln>
        </p:spPr>
        <p:txBody>
          <a:bodyPr vert="horz" wrap="square" lIns="45720" tIns="45720" rIns="45720" bIns="45720" numCol="1" anchor="ctr" anchorCtr="1" compatLnSpc="1">
            <a:prstTxWarp prst="textNoShape">
              <a:avLst/>
            </a:prstTxWarp>
            <a:spAutoFit/>
          </a:bodyPr>
          <a:lstStyle>
            <a:lvl1pPr marL="168275" indent="-168275" algn="l" defTabSz="815975" rtl="0" eaLnBrk="0" fontAlgn="base" hangingPunct="0">
              <a:lnSpc>
                <a:spcPct val="90000"/>
              </a:lnSpc>
              <a:spcBef>
                <a:spcPct val="75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6075" indent="-109538" algn="l" defTabSz="815975" rtl="0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buClr>
                <a:schemeClr val="tx1"/>
              </a:buClr>
              <a:buFont typeface="Calibri" pitchFamily="34" charset="0"/>
              <a:buChar char="‐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71500" indent="-169863" algn="l" defTabSz="815975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46125" indent="-115888" algn="l" defTabSz="815975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itchFamily="34" charset="0"/>
              <a:buChar char="­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115888" algn="l" defTabSz="815975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01775" indent="-203200" algn="l" defTabSz="815975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58975" indent="-203200" algn="l" defTabSz="815975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16175" indent="-203200" algn="l" defTabSz="815975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73375" indent="-203200" algn="l" defTabSz="815975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0"/>
              </a:spcBef>
              <a:spcAft>
                <a:spcPct val="40000"/>
              </a:spcAft>
              <a:buClr>
                <a:srgbClr val="008B82"/>
              </a:buClr>
              <a:buSzPct val="80000"/>
              <a:buFont typeface="Arial" pitchFamily="34" charset="0"/>
              <a:buNone/>
              <a:defRPr/>
            </a:pPr>
            <a:r>
              <a:rPr lang="en-US" sz="2800" b="1" kern="0" dirty="0" smtClean="0">
                <a:solidFill>
                  <a:srgbClr val="FFFFFF"/>
                </a:solidFill>
                <a:latin typeface="Calibri" panose="020F0502020204030204" pitchFamily="34" charset="0"/>
                <a:ea typeface="MS PGothic" pitchFamily="34" charset="-128"/>
              </a:rPr>
              <a:t>THANK YOU FOR LISTENING</a:t>
            </a:r>
          </a:p>
          <a:p>
            <a:pPr algn="ctr">
              <a:spcBef>
                <a:spcPct val="0"/>
              </a:spcBef>
              <a:spcAft>
                <a:spcPct val="40000"/>
              </a:spcAft>
              <a:buClr>
                <a:srgbClr val="008B82"/>
              </a:buClr>
              <a:buSzPct val="80000"/>
              <a:buFont typeface="Arial" pitchFamily="34" charset="0"/>
              <a:buNone/>
              <a:defRPr/>
            </a:pPr>
            <a:r>
              <a:rPr lang="en-US" sz="2800" b="1" kern="0" dirty="0" smtClean="0">
                <a:solidFill>
                  <a:srgbClr val="FF0000"/>
                </a:solidFill>
                <a:latin typeface="Calibri" panose="020F0502020204030204" pitchFamily="34" charset="0"/>
                <a:ea typeface="MS PGothic" pitchFamily="34" charset="-128"/>
              </a:rPr>
              <a:t>ANY QUESTIONS?</a:t>
            </a:r>
            <a:endParaRPr lang="en-US" sz="2800" b="1" kern="0" dirty="0">
              <a:solidFill>
                <a:srgbClr val="FF0000"/>
              </a:solidFill>
              <a:latin typeface="Calibri" panose="020F0502020204030204" pitchFamily="34" charset="0"/>
              <a:ea typeface="MS PGothic" pitchFamily="34" charset="-128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652120" y="6309320"/>
            <a:ext cx="33123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smtClean="0">
                <a:solidFill>
                  <a:schemeClr val="bg1"/>
                </a:solidFill>
              </a:rPr>
              <a:t>SCE1541 Date of preparation May 2015</a:t>
            </a:r>
            <a:endParaRPr lang="en-GB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6454327"/>
      </p:ext>
    </p:extLst>
  </p:cSld>
  <p:clrMapOvr>
    <a:masterClrMapping/>
  </p:clrMapOvr>
  <p:transition xmlns:p14="http://schemas.microsoft.com/office/powerpoint/2010/main" spd="med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3528" y="1844824"/>
            <a:ext cx="842493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 smtClean="0"/>
              <a:t>Source of Funding – Pfizer Ltd</a:t>
            </a:r>
          </a:p>
          <a:p>
            <a:pPr algn="ctr"/>
            <a:endParaRPr lang="en-GB" sz="2400" b="1" dirty="0" smtClean="0"/>
          </a:p>
          <a:p>
            <a:pPr algn="ctr"/>
            <a:r>
              <a:rPr lang="en-GB" sz="2400" b="1" dirty="0" smtClean="0"/>
              <a:t>Declaration of interest – Sarah Sunderland and Samantha Howland are employees of Pfizer Limited</a:t>
            </a:r>
            <a:endParaRPr lang="en-GB" sz="24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5652120" y="6309320"/>
            <a:ext cx="33123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smtClean="0">
                <a:solidFill>
                  <a:schemeClr val="bg1"/>
                </a:solidFill>
              </a:rPr>
              <a:t>SCE1541 Date of preparation May 2015</a:t>
            </a:r>
            <a:endParaRPr lang="en-GB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8403039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195479"/>
            <a:ext cx="8458200" cy="867930"/>
          </a:xfrm>
        </p:spPr>
        <p:txBody>
          <a:bodyPr/>
          <a:lstStyle/>
          <a:p>
            <a:pPr algn="ctr"/>
            <a:r>
              <a:rPr lang="en-GB" b="1" dirty="0" smtClean="0">
                <a:effectLst/>
              </a:rPr>
              <a:t>People who are trying to quit smoking are searching for information online to help them  </a:t>
            </a:r>
            <a:endParaRPr lang="en-GB" b="1" dirty="0">
              <a:effectLst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4860032" y="1870087"/>
            <a:ext cx="3744416" cy="1630022"/>
            <a:chOff x="5735552" y="2474115"/>
            <a:chExt cx="3109346" cy="1141439"/>
          </a:xfrm>
        </p:grpSpPr>
        <p:pic>
          <p:nvPicPr>
            <p:cNvPr id="9" name="Picture 8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56175" y="2474115"/>
              <a:ext cx="2118905" cy="8828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TextBox 10"/>
            <p:cNvSpPr txBox="1"/>
            <p:nvPr/>
          </p:nvSpPr>
          <p:spPr>
            <a:xfrm>
              <a:off x="5735552" y="3378478"/>
              <a:ext cx="3109346" cy="2370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 b="1" dirty="0">
                  <a:solidFill>
                    <a:srgbClr val="000000"/>
                  </a:solidFill>
                </a:rPr>
                <a:t>5.5m </a:t>
              </a:r>
              <a:r>
                <a:rPr lang="en-GB" sz="1600" b="1" cap="all" dirty="0">
                  <a:solidFill>
                    <a:srgbClr val="000000"/>
                  </a:solidFill>
                </a:rPr>
                <a:t>searches/year</a:t>
              </a:r>
              <a:endParaRPr lang="de-DE" sz="1600" b="1" cap="all" dirty="0">
                <a:solidFill>
                  <a:srgbClr val="000000"/>
                </a:solidFill>
                <a:latin typeface="Open Sans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2843808" y="4031732"/>
            <a:ext cx="3261577" cy="1629516"/>
            <a:chOff x="3181751" y="3248355"/>
            <a:chExt cx="3261577" cy="1629516"/>
          </a:xfrm>
        </p:grpSpPr>
        <p:sp>
          <p:nvSpPr>
            <p:cNvPr id="4" name="TextBox 3"/>
            <p:cNvSpPr txBox="1"/>
            <p:nvPr/>
          </p:nvSpPr>
          <p:spPr>
            <a:xfrm>
              <a:off x="3635896" y="4539317"/>
              <a:ext cx="251490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b="1" dirty="0">
                  <a:solidFill>
                    <a:srgbClr val="000000"/>
                  </a:solidFill>
                </a:rPr>
                <a:t>120k </a:t>
              </a:r>
              <a:r>
                <a:rPr lang="en-GB" sz="1600" b="1" cap="all" dirty="0">
                  <a:solidFill>
                    <a:srgbClr val="000000"/>
                  </a:solidFill>
                </a:rPr>
                <a:t>tweets in </a:t>
              </a:r>
              <a:r>
                <a:rPr lang="en-GB" sz="1600" b="1" dirty="0">
                  <a:solidFill>
                    <a:srgbClr val="000000"/>
                  </a:solidFill>
                </a:rPr>
                <a:t>2014</a:t>
              </a:r>
            </a:p>
          </p:txBody>
        </p:sp>
        <p:pic>
          <p:nvPicPr>
            <p:cNvPr id="10242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81751" y="3248355"/>
              <a:ext cx="3261577" cy="1217655"/>
            </a:xfrm>
            <a:prstGeom prst="round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8" name="Group 7"/>
          <p:cNvGrpSpPr/>
          <p:nvPr/>
        </p:nvGrpSpPr>
        <p:grpSpPr>
          <a:xfrm>
            <a:off x="395536" y="1844824"/>
            <a:ext cx="3110748" cy="1656183"/>
            <a:chOff x="395536" y="2204865"/>
            <a:chExt cx="3110748" cy="1656183"/>
          </a:xfrm>
        </p:grpSpPr>
        <p:sp>
          <p:nvSpPr>
            <p:cNvPr id="3" name="TextBox 2"/>
            <p:cNvSpPr txBox="1"/>
            <p:nvPr/>
          </p:nvSpPr>
          <p:spPr>
            <a:xfrm>
              <a:off x="615848" y="3522494"/>
              <a:ext cx="25880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b="1" dirty="0">
                  <a:solidFill>
                    <a:srgbClr val="000000"/>
                  </a:solidFill>
                </a:rPr>
                <a:t>450k </a:t>
              </a:r>
              <a:r>
                <a:rPr lang="en-GB" sz="1600" b="1" cap="all" dirty="0">
                  <a:solidFill>
                    <a:srgbClr val="000000"/>
                  </a:solidFill>
                </a:rPr>
                <a:t>searches/year</a:t>
              </a:r>
              <a:endParaRPr lang="en-GB" b="1" cap="all" dirty="0">
                <a:solidFill>
                  <a:srgbClr val="000000"/>
                </a:solidFill>
              </a:endParaRPr>
            </a:p>
          </p:txBody>
        </p:sp>
        <p:pic>
          <p:nvPicPr>
            <p:cNvPr id="10243" name="Picture 3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5536" y="2204865"/>
              <a:ext cx="3110748" cy="1296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" name="TextBox 12"/>
          <p:cNvSpPr txBox="1"/>
          <p:nvPr/>
        </p:nvSpPr>
        <p:spPr>
          <a:xfrm>
            <a:off x="5652120" y="6309320"/>
            <a:ext cx="33123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smtClean="0">
                <a:solidFill>
                  <a:schemeClr val="bg1"/>
                </a:solidFill>
              </a:rPr>
              <a:t>SCE1541 Date of preparation May 2015</a:t>
            </a:r>
            <a:endParaRPr lang="en-GB" sz="1200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105385" y="5661248"/>
            <a:ext cx="30386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smtClean="0">
                <a:latin typeface="Calibri" panose="020F0502020204030204" pitchFamily="34" charset="0"/>
              </a:rPr>
              <a:t>Reference: Google data December 2014</a:t>
            </a:r>
            <a:endParaRPr lang="en-GB" sz="12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5762078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327508896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7" name="think-cell Slide" r:id="rId5" imgW="315" imgH="318" progId="TCLayout.ActiveDocument.1">
                  <p:embed/>
                </p:oleObj>
              </mc:Choice>
              <mc:Fallback>
                <p:oleObj name="think-cell Slide" r:id="rId5" imgW="315" imgH="318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195479"/>
            <a:ext cx="8458200" cy="867930"/>
          </a:xfrm>
        </p:spPr>
        <p:txBody>
          <a:bodyPr/>
          <a:lstStyle/>
          <a:p>
            <a:pPr algn="ctr"/>
            <a:r>
              <a:rPr lang="en-GB" b="1" dirty="0">
                <a:effectLst/>
              </a:rPr>
              <a:t>V</a:t>
            </a:r>
            <a:r>
              <a:rPr lang="en-GB" b="1" dirty="0" smtClean="0">
                <a:effectLst/>
              </a:rPr>
              <a:t>isual interaction increases engagement and trust</a:t>
            </a:r>
            <a:endParaRPr lang="en-GB" b="1" dirty="0">
              <a:effectLst/>
            </a:endParaRPr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34" y="1268759"/>
            <a:ext cx="8868745" cy="48509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652120" y="6309320"/>
            <a:ext cx="33123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smtClean="0">
                <a:solidFill>
                  <a:schemeClr val="bg1"/>
                </a:solidFill>
              </a:rPr>
              <a:t>SCE1541 Date of preparation May 2015</a:t>
            </a:r>
            <a:endParaRPr lang="en-GB" sz="1200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105385" y="5888305"/>
            <a:ext cx="30386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smtClean="0">
                <a:latin typeface="Calibri" panose="020F0502020204030204" pitchFamily="34" charset="0"/>
              </a:rPr>
              <a:t>Reference: Google data December 2014</a:t>
            </a:r>
            <a:endParaRPr lang="en-GB" sz="12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8216238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4437112"/>
            <a:ext cx="2466975" cy="14899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AutoShape 9"/>
          <p:cNvSpPr txBox="1">
            <a:spLocks noChangeArrowheads="1"/>
          </p:cNvSpPr>
          <p:nvPr/>
        </p:nvSpPr>
        <p:spPr bwMode="auto">
          <a:xfrm>
            <a:off x="179512" y="150719"/>
            <a:ext cx="8784976" cy="867930"/>
          </a:xfrm>
          <a:prstGeom prst="rect">
            <a:avLst/>
          </a:prstGeom>
          <a:noFill/>
          <a:ln w="38100" algn="ctr">
            <a:solidFill>
              <a:schemeClr val="tx2"/>
            </a:solidFill>
            <a:miter lim="800000"/>
            <a:headEnd/>
            <a:tailEnd/>
          </a:ln>
        </p:spPr>
        <p:txBody>
          <a:bodyPr vert="horz" wrap="square" lIns="45720" tIns="45720" rIns="45720" bIns="45720" numCol="1" anchor="ctr" anchorCtr="1" compatLnSpc="1">
            <a:prstTxWarp prst="textNoShape">
              <a:avLst/>
            </a:prstTxWarp>
            <a:spAutoFit/>
          </a:bodyPr>
          <a:lstStyle>
            <a:lvl1pPr marL="168275" indent="-168275" algn="l" defTabSz="815975" rtl="0" eaLnBrk="0" fontAlgn="base" hangingPunct="0">
              <a:lnSpc>
                <a:spcPct val="90000"/>
              </a:lnSpc>
              <a:spcBef>
                <a:spcPct val="75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6075" indent="-109538" algn="l" defTabSz="815975" rtl="0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buClr>
                <a:schemeClr val="tx1"/>
              </a:buClr>
              <a:buFont typeface="Calibri" pitchFamily="34" charset="0"/>
              <a:buChar char="‐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71500" indent="-169863" algn="l" defTabSz="815975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46125" indent="-115888" algn="l" defTabSz="815975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itchFamily="34" charset="0"/>
              <a:buChar char="­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115888" algn="l" defTabSz="815975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01775" indent="-203200" algn="l" defTabSz="815975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58975" indent="-203200" algn="l" defTabSz="815975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16175" indent="-203200" algn="l" defTabSz="815975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73375" indent="-203200" algn="l" defTabSz="815975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0"/>
              </a:spcBef>
              <a:spcAft>
                <a:spcPct val="40000"/>
              </a:spcAft>
              <a:buClr>
                <a:srgbClr val="008B82"/>
              </a:buClr>
              <a:buSzPct val="80000"/>
              <a:buFont typeface="Arial" pitchFamily="34" charset="0"/>
              <a:buNone/>
              <a:defRPr/>
            </a:pPr>
            <a:r>
              <a:rPr lang="en-US" sz="2800" b="1" kern="0" dirty="0" smtClean="0">
                <a:solidFill>
                  <a:schemeClr val="tx2"/>
                </a:solidFill>
                <a:latin typeface="Calibri" panose="020F0502020204030204" pitchFamily="34" charset="0"/>
                <a:ea typeface="MS PGothic" pitchFamily="34" charset="-128"/>
              </a:rPr>
              <a:t>The smoking cessation environment has transformed in the last few years</a:t>
            </a:r>
            <a:endParaRPr lang="en-US" sz="2800" b="1" kern="0" dirty="0">
              <a:solidFill>
                <a:schemeClr val="tx2"/>
              </a:solidFill>
              <a:latin typeface="Calibri" panose="020F0502020204030204" pitchFamily="34" charset="0"/>
              <a:ea typeface="MS PGothic" pitchFamily="34" charset="-128"/>
            </a:endParaRPr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3203848" y="2583782"/>
            <a:ext cx="3024336" cy="2"/>
          </a:xfrm>
          <a:prstGeom prst="straightConnector1">
            <a:avLst/>
          </a:prstGeom>
          <a:ln w="22225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/>
          <p:cNvGrpSpPr/>
          <p:nvPr/>
        </p:nvGrpSpPr>
        <p:grpSpPr>
          <a:xfrm>
            <a:off x="323528" y="1268760"/>
            <a:ext cx="8424937" cy="1976742"/>
            <a:chOff x="395535" y="1268760"/>
            <a:chExt cx="8424937" cy="1976742"/>
          </a:xfrm>
        </p:grpSpPr>
        <p:grpSp>
          <p:nvGrpSpPr>
            <p:cNvPr id="2" name="Group 1"/>
            <p:cNvGrpSpPr/>
            <p:nvPr/>
          </p:nvGrpSpPr>
          <p:grpSpPr>
            <a:xfrm>
              <a:off x="683567" y="1922063"/>
              <a:ext cx="8136905" cy="1323439"/>
              <a:chOff x="683567" y="1922063"/>
              <a:chExt cx="8136905" cy="1323439"/>
            </a:xfrm>
          </p:grpSpPr>
          <p:sp>
            <p:nvSpPr>
              <p:cNvPr id="14" name="TextBox 13"/>
              <p:cNvSpPr txBox="1"/>
              <p:nvPr/>
            </p:nvSpPr>
            <p:spPr>
              <a:xfrm>
                <a:off x="683567" y="1922063"/>
                <a:ext cx="2520280" cy="1323439"/>
              </a:xfrm>
              <a:prstGeom prst="rect">
                <a:avLst/>
              </a:prstGeom>
              <a:solidFill>
                <a:schemeClr val="accent2"/>
              </a:solidFill>
              <a:ln>
                <a:solidFill>
                  <a:schemeClr val="accent2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ctr">
                  <a:defRPr sz="1600" b="0">
                    <a:solidFill>
                      <a:schemeClr val="lt1"/>
                    </a:solidFill>
                  </a:defRPr>
                </a:lvl1pPr>
                <a:lvl2pPr>
                  <a:defRPr>
                    <a:solidFill>
                      <a:schemeClr val="lt1"/>
                    </a:solidFill>
                  </a:defRPr>
                </a:lvl2pPr>
                <a:lvl3pPr>
                  <a:defRPr>
                    <a:solidFill>
                      <a:schemeClr val="lt1"/>
                    </a:solidFill>
                  </a:defRPr>
                </a:lvl3pPr>
                <a:lvl4pPr>
                  <a:defRPr>
                    <a:solidFill>
                      <a:schemeClr val="lt1"/>
                    </a:solidFill>
                  </a:defRPr>
                </a:lvl4pPr>
                <a:lvl5pPr>
                  <a:defRPr>
                    <a:solidFill>
                      <a:schemeClr val="lt1"/>
                    </a:solidFill>
                  </a:defRPr>
                </a:lvl5pPr>
                <a:lvl6pPr>
                  <a:defRPr>
                    <a:solidFill>
                      <a:schemeClr val="lt1"/>
                    </a:solidFill>
                  </a:defRPr>
                </a:lvl6pPr>
                <a:lvl7pPr>
                  <a:defRPr>
                    <a:solidFill>
                      <a:schemeClr val="lt1"/>
                    </a:solidFill>
                  </a:defRPr>
                </a:lvl7pPr>
                <a:lvl8pPr>
                  <a:defRPr>
                    <a:solidFill>
                      <a:schemeClr val="lt1"/>
                    </a:solidFill>
                  </a:defRPr>
                </a:lvl8pPr>
                <a:lvl9pPr>
                  <a:defRPr>
                    <a:solidFill>
                      <a:schemeClr val="lt1"/>
                    </a:solidFill>
                  </a:defRPr>
                </a:lvl9pPr>
              </a:lstStyle>
              <a:p>
                <a:r>
                  <a:rPr lang="en-GB" b="1" dirty="0">
                    <a:solidFill>
                      <a:srgbClr val="F5962C"/>
                    </a:solidFill>
                  </a:rPr>
                  <a:t>19% decline in people making quit attempts</a:t>
                </a:r>
                <a:r>
                  <a:rPr lang="en-GB" dirty="0">
                    <a:solidFill>
                      <a:srgbClr val="FFFFFF"/>
                    </a:solidFill>
                  </a:rPr>
                  <a:t> through stop smoking services vs </a:t>
                </a:r>
                <a:r>
                  <a:rPr lang="en-GB" dirty="0" smtClean="0">
                    <a:solidFill>
                      <a:srgbClr val="FFFFFF"/>
                    </a:solidFill>
                  </a:rPr>
                  <a:t>2013</a:t>
                </a:r>
                <a:r>
                  <a:rPr lang="en-GB" baseline="30000" dirty="0" smtClean="0">
                    <a:solidFill>
                      <a:srgbClr val="FFFFFF"/>
                    </a:solidFill>
                  </a:rPr>
                  <a:t>1</a:t>
                </a:r>
                <a:endParaRPr lang="en-GB" baseline="300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6372200" y="1922063"/>
                <a:ext cx="2448272" cy="1323439"/>
              </a:xfrm>
              <a:prstGeom prst="rect">
                <a:avLst/>
              </a:prstGeom>
              <a:solidFill>
                <a:schemeClr val="accent2"/>
              </a:solidFill>
              <a:ln>
                <a:solidFill>
                  <a:schemeClr val="accent2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ctr">
                  <a:defRPr sz="1600" b="0">
                    <a:solidFill>
                      <a:schemeClr val="lt1"/>
                    </a:solidFill>
                  </a:defRPr>
                </a:lvl1pPr>
                <a:lvl2pPr>
                  <a:defRPr>
                    <a:solidFill>
                      <a:schemeClr val="lt1"/>
                    </a:solidFill>
                  </a:defRPr>
                </a:lvl2pPr>
                <a:lvl3pPr>
                  <a:defRPr>
                    <a:solidFill>
                      <a:schemeClr val="lt1"/>
                    </a:solidFill>
                  </a:defRPr>
                </a:lvl3pPr>
                <a:lvl4pPr>
                  <a:defRPr>
                    <a:solidFill>
                      <a:schemeClr val="lt1"/>
                    </a:solidFill>
                  </a:defRPr>
                </a:lvl4pPr>
                <a:lvl5pPr>
                  <a:defRPr>
                    <a:solidFill>
                      <a:schemeClr val="lt1"/>
                    </a:solidFill>
                  </a:defRPr>
                </a:lvl5pPr>
                <a:lvl6pPr>
                  <a:defRPr>
                    <a:solidFill>
                      <a:schemeClr val="lt1"/>
                    </a:solidFill>
                  </a:defRPr>
                </a:lvl6pPr>
                <a:lvl7pPr>
                  <a:defRPr>
                    <a:solidFill>
                      <a:schemeClr val="lt1"/>
                    </a:solidFill>
                  </a:defRPr>
                </a:lvl7pPr>
                <a:lvl8pPr>
                  <a:defRPr>
                    <a:solidFill>
                      <a:schemeClr val="lt1"/>
                    </a:solidFill>
                  </a:defRPr>
                </a:lvl8pPr>
                <a:lvl9pPr>
                  <a:defRPr>
                    <a:solidFill>
                      <a:schemeClr val="lt1"/>
                    </a:solidFill>
                  </a:defRPr>
                </a:lvl9pPr>
              </a:lstStyle>
              <a:p>
                <a:endParaRPr lang="en-GB" b="1" dirty="0" smtClean="0">
                  <a:solidFill>
                    <a:srgbClr val="F5962C"/>
                  </a:solidFill>
                </a:endParaRPr>
              </a:p>
              <a:p>
                <a:r>
                  <a:rPr lang="en-GB" b="1" dirty="0" smtClean="0">
                    <a:solidFill>
                      <a:srgbClr val="F5962C"/>
                    </a:solidFill>
                  </a:rPr>
                  <a:t>Smoking </a:t>
                </a:r>
                <a:r>
                  <a:rPr lang="en-GB" b="1" dirty="0">
                    <a:solidFill>
                      <a:srgbClr val="F5962C"/>
                    </a:solidFill>
                  </a:rPr>
                  <a:t>cessation prescription market has shrunk by 25% </a:t>
                </a:r>
                <a:r>
                  <a:rPr lang="en-GB" dirty="0">
                    <a:solidFill>
                      <a:srgbClr val="FFFFFF"/>
                    </a:solidFill>
                  </a:rPr>
                  <a:t>in the last </a:t>
                </a:r>
                <a:r>
                  <a:rPr lang="en-GB" dirty="0" smtClean="0">
                    <a:solidFill>
                      <a:srgbClr val="FFFFFF"/>
                    </a:solidFill>
                  </a:rPr>
                  <a:t>year</a:t>
                </a:r>
                <a:r>
                  <a:rPr lang="en-GB" baseline="30000" dirty="0" smtClean="0">
                    <a:solidFill>
                      <a:srgbClr val="FFFFFF"/>
                    </a:solidFill>
                  </a:rPr>
                  <a:t>2</a:t>
                </a:r>
                <a:endParaRPr lang="en-GB" baseline="30000" dirty="0">
                  <a:solidFill>
                    <a:srgbClr val="FFFFFF"/>
                  </a:solidFill>
                </a:endParaRPr>
              </a:p>
              <a:p>
                <a:endParaRPr lang="en-GB" dirty="0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19" name="Rounded Rectangle 18"/>
            <p:cNvSpPr/>
            <p:nvPr/>
          </p:nvSpPr>
          <p:spPr>
            <a:xfrm>
              <a:off x="395535" y="1268760"/>
              <a:ext cx="8424936" cy="504055"/>
            </a:xfrm>
            <a:prstGeom prst="roundRect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800" b="1" dirty="0">
                  <a:solidFill>
                    <a:srgbClr val="FFFFFF"/>
                  </a:solidFill>
                </a:rPr>
                <a:t>The </a:t>
              </a:r>
              <a:r>
                <a:rPr lang="en-GB" sz="2800" b="1" dirty="0" smtClean="0">
                  <a:solidFill>
                    <a:srgbClr val="FFFFFF"/>
                  </a:solidFill>
                </a:rPr>
                <a:t>Situation</a:t>
              </a:r>
              <a:endParaRPr lang="en-GB" sz="2800" b="1" dirty="0">
                <a:solidFill>
                  <a:srgbClr val="FFFFFF"/>
                </a:solidFill>
              </a:endParaRPr>
            </a:p>
          </p:txBody>
        </p:sp>
      </p:grpSp>
      <p:sp>
        <p:nvSpPr>
          <p:cNvPr id="23" name="Rounded Rectangle 22"/>
          <p:cNvSpPr/>
          <p:nvPr/>
        </p:nvSpPr>
        <p:spPr>
          <a:xfrm>
            <a:off x="323528" y="3501008"/>
            <a:ext cx="8496944" cy="792088"/>
          </a:xfrm>
          <a:prstGeom prst="roundRect">
            <a:avLst/>
          </a:prstGeom>
          <a:solidFill>
            <a:schemeClr val="accent5"/>
          </a:solidFill>
          <a:ln>
            <a:solidFill>
              <a:schemeClr val="accent5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b="1" dirty="0">
              <a:solidFill>
                <a:srgbClr val="FFFFFF"/>
              </a:solidFill>
            </a:endParaRPr>
          </a:p>
          <a:p>
            <a:pPr algn="ctr"/>
            <a:r>
              <a:rPr lang="en-GB" sz="2000" b="1" dirty="0">
                <a:solidFill>
                  <a:srgbClr val="FFFFFF"/>
                </a:solidFill>
              </a:rPr>
              <a:t>We must convince smokers who want to quit </a:t>
            </a:r>
            <a:r>
              <a:rPr lang="en-GB" sz="2000" b="1" dirty="0" smtClean="0">
                <a:solidFill>
                  <a:srgbClr val="FFFFFF"/>
                </a:solidFill>
              </a:rPr>
              <a:t>that they are 4 times more likely to succeed with the help of a healthcare professional </a:t>
            </a:r>
            <a:endParaRPr lang="en-GB" sz="2000" b="1" dirty="0">
              <a:solidFill>
                <a:srgbClr val="FFFFFF"/>
              </a:solidFill>
            </a:endParaRPr>
          </a:p>
          <a:p>
            <a:pPr algn="ctr"/>
            <a:endParaRPr lang="en-GB" sz="2000" b="1" dirty="0">
              <a:solidFill>
                <a:srgbClr val="FFFFFF"/>
              </a:solidFill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4437112"/>
            <a:ext cx="2376264" cy="14899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AutoShape 5" descr="Image result for newspaper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>
              <a:solidFill>
                <a:srgbClr val="000000"/>
              </a:solidFill>
            </a:endParaRPr>
          </a:p>
        </p:txBody>
      </p:sp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1" y="4437112"/>
            <a:ext cx="2088232" cy="14899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4437112"/>
            <a:ext cx="2699792" cy="14899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5652120" y="6309320"/>
            <a:ext cx="33123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smtClean="0">
                <a:solidFill>
                  <a:schemeClr val="bg1"/>
                </a:solidFill>
              </a:rPr>
              <a:t>SCE1541 Date of preparation May 2015</a:t>
            </a:r>
            <a:endParaRPr lang="en-GB" sz="1200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925167" y="6093296"/>
            <a:ext cx="27269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smtClean="0"/>
              <a:t>References</a:t>
            </a:r>
          </a:p>
          <a:p>
            <a:pPr marL="228600" indent="-228600">
              <a:buAutoNum type="arabicPeriod"/>
            </a:pPr>
            <a:r>
              <a:rPr lang="en-GB" sz="1200" dirty="0" smtClean="0"/>
              <a:t>HSCIC Stop Smoking Service data August 2014</a:t>
            </a:r>
          </a:p>
          <a:p>
            <a:pPr marL="228600" indent="-228600">
              <a:buAutoNum type="arabicPeriod"/>
            </a:pPr>
            <a:r>
              <a:rPr lang="en-GB" sz="1200" dirty="0" smtClean="0"/>
              <a:t>IMS data 2013 vs 2014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824488843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307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179512" y="1988841"/>
            <a:ext cx="8784976" cy="648071"/>
          </a:xfrm>
          <a:prstGeom prst="roundRect">
            <a:avLst/>
          </a:prstGeom>
          <a:solidFill>
            <a:schemeClr val="accent5"/>
          </a:solidFill>
          <a:ln>
            <a:solidFill>
              <a:schemeClr val="accent5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FFFFF"/>
                </a:solidFill>
              </a:rPr>
              <a:t>Action: </a:t>
            </a:r>
            <a:endParaRPr lang="en-GB" b="1" dirty="0" smtClean="0">
              <a:solidFill>
                <a:srgbClr val="FFFFFF"/>
              </a:solidFill>
            </a:endParaRPr>
          </a:p>
          <a:p>
            <a:pPr algn="ctr"/>
            <a:r>
              <a:rPr lang="en-GB" b="1" dirty="0" smtClean="0">
                <a:solidFill>
                  <a:srgbClr val="FFFFFF"/>
                </a:solidFill>
              </a:rPr>
              <a:t>deliver </a:t>
            </a:r>
            <a:r>
              <a:rPr lang="en-GB" b="1" dirty="0">
                <a:solidFill>
                  <a:srgbClr val="FFFFFF"/>
                </a:solidFill>
              </a:rPr>
              <a:t>current </a:t>
            </a:r>
            <a:r>
              <a:rPr lang="en-GB" b="1" dirty="0" smtClean="0">
                <a:solidFill>
                  <a:srgbClr val="FFFFFF"/>
                </a:solidFill>
              </a:rPr>
              <a:t>unbranded </a:t>
            </a:r>
            <a:r>
              <a:rPr lang="en-GB" b="1" dirty="0">
                <a:solidFill>
                  <a:srgbClr val="FFFFFF"/>
                </a:solidFill>
              </a:rPr>
              <a:t>TV ads through targeted </a:t>
            </a:r>
            <a:r>
              <a:rPr lang="en-GB" b="1" dirty="0" smtClean="0">
                <a:solidFill>
                  <a:srgbClr val="FFFFFF"/>
                </a:solidFill>
              </a:rPr>
              <a:t>paid media </a:t>
            </a:r>
            <a:r>
              <a:rPr lang="en-GB" b="1" dirty="0">
                <a:solidFill>
                  <a:srgbClr val="FFFFFF"/>
                </a:solidFill>
              </a:rPr>
              <a:t>on YouTube</a:t>
            </a: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2708920"/>
            <a:ext cx="1905496" cy="6545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738" y="3362538"/>
            <a:ext cx="2112680" cy="1074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5771" y="3342639"/>
            <a:ext cx="2168277" cy="10944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AutoShape 9"/>
          <p:cNvSpPr txBox="1">
            <a:spLocks noChangeArrowheads="1"/>
          </p:cNvSpPr>
          <p:nvPr/>
        </p:nvSpPr>
        <p:spPr bwMode="auto">
          <a:xfrm>
            <a:off x="179512" y="344618"/>
            <a:ext cx="8784976" cy="480131"/>
          </a:xfrm>
          <a:prstGeom prst="rect">
            <a:avLst/>
          </a:prstGeom>
          <a:noFill/>
          <a:ln w="38100" algn="ctr">
            <a:solidFill>
              <a:schemeClr val="tx2"/>
            </a:solidFill>
            <a:miter lim="800000"/>
            <a:headEnd/>
            <a:tailEnd/>
          </a:ln>
        </p:spPr>
        <p:txBody>
          <a:bodyPr vert="horz" wrap="square" lIns="45720" tIns="45720" rIns="45720" bIns="45720" numCol="1" anchor="ctr" anchorCtr="1" compatLnSpc="1">
            <a:prstTxWarp prst="textNoShape">
              <a:avLst/>
            </a:prstTxWarp>
            <a:spAutoFit/>
          </a:bodyPr>
          <a:lstStyle>
            <a:lvl1pPr marL="168275" indent="-168275" algn="l" defTabSz="815975" rtl="0" eaLnBrk="0" fontAlgn="base" hangingPunct="0">
              <a:lnSpc>
                <a:spcPct val="90000"/>
              </a:lnSpc>
              <a:spcBef>
                <a:spcPct val="75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6075" indent="-109538" algn="l" defTabSz="815975" rtl="0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buClr>
                <a:schemeClr val="tx1"/>
              </a:buClr>
              <a:buFont typeface="Calibri" pitchFamily="34" charset="0"/>
              <a:buChar char="‐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71500" indent="-169863" algn="l" defTabSz="815975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46125" indent="-115888" algn="l" defTabSz="815975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itchFamily="34" charset="0"/>
              <a:buChar char="­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115888" algn="l" defTabSz="815975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01775" indent="-203200" algn="l" defTabSz="815975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58975" indent="-203200" algn="l" defTabSz="815975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16175" indent="-203200" algn="l" defTabSz="815975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73375" indent="-203200" algn="l" defTabSz="815975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0"/>
              </a:spcBef>
              <a:spcAft>
                <a:spcPct val="40000"/>
              </a:spcAft>
              <a:buClr>
                <a:srgbClr val="008B82"/>
              </a:buClr>
              <a:buSzPct val="80000"/>
              <a:buFont typeface="Arial" pitchFamily="34" charset="0"/>
              <a:buNone/>
              <a:defRPr/>
            </a:pPr>
            <a:r>
              <a:rPr lang="en-US" sz="2800" b="1" kern="0" dirty="0" smtClean="0">
                <a:solidFill>
                  <a:srgbClr val="FFFFFF"/>
                </a:solidFill>
                <a:latin typeface="Calibri" panose="020F0502020204030204" pitchFamily="34" charset="0"/>
                <a:ea typeface="MS PGothic" pitchFamily="34" charset="-128"/>
              </a:rPr>
              <a:t>THE </a:t>
            </a:r>
            <a:r>
              <a:rPr lang="en-US" sz="2800" b="1" kern="0" dirty="0" smtClean="0">
                <a:solidFill>
                  <a:srgbClr val="FF0000"/>
                </a:solidFill>
                <a:latin typeface="Calibri" panose="020F0502020204030204" pitchFamily="34" charset="0"/>
                <a:ea typeface="MS PGothic" pitchFamily="34" charset="-128"/>
              </a:rPr>
              <a:t>EXPERIMENT</a:t>
            </a:r>
            <a:endParaRPr lang="en-US" sz="2800" b="1" kern="0" dirty="0">
              <a:solidFill>
                <a:srgbClr val="FF0000"/>
              </a:solidFill>
              <a:latin typeface="Calibri" panose="020F0502020204030204" pitchFamily="34" charset="0"/>
              <a:ea typeface="MS PGothic" pitchFamily="34" charset="-128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179512" y="4509120"/>
            <a:ext cx="8784976" cy="1152128"/>
          </a:xfrm>
          <a:prstGeom prst="round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b="1" dirty="0" smtClean="0">
              <a:solidFill>
                <a:srgbClr val="FFFFFF"/>
              </a:solidFill>
            </a:endParaRPr>
          </a:p>
          <a:p>
            <a:pPr algn="ctr"/>
            <a:r>
              <a:rPr lang="en-GB" sz="2000" b="1" dirty="0" err="1" smtClean="0">
                <a:solidFill>
                  <a:srgbClr val="FFFFFF"/>
                </a:solidFill>
              </a:rPr>
              <a:t>TrueView</a:t>
            </a:r>
            <a:r>
              <a:rPr lang="en-GB" sz="2000" b="1" dirty="0">
                <a:solidFill>
                  <a:srgbClr val="FFFFFF"/>
                </a:solidFill>
              </a:rPr>
              <a:t>, in-search, in-display: from 1st January – 22nd March</a:t>
            </a:r>
          </a:p>
          <a:p>
            <a:pPr algn="ctr"/>
            <a:r>
              <a:rPr lang="en-GB" sz="1600" b="1" dirty="0" smtClean="0">
                <a:solidFill>
                  <a:srgbClr val="FFFFFF"/>
                </a:solidFill>
              </a:rPr>
              <a:t>In </a:t>
            </a:r>
            <a:r>
              <a:rPr lang="en-GB" sz="1600" b="1" dirty="0">
                <a:solidFill>
                  <a:srgbClr val="FFFFFF"/>
                </a:solidFill>
              </a:rPr>
              <a:t>10 weeks: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GB" sz="1600" b="1" dirty="0">
                <a:solidFill>
                  <a:srgbClr val="FFFFFF"/>
                </a:solidFill>
              </a:rPr>
              <a:t>First 5 seconds seen 8.2m times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GB" sz="1600" b="1" dirty="0">
                <a:solidFill>
                  <a:srgbClr val="FFFFFF"/>
                </a:solidFill>
              </a:rPr>
              <a:t>Ads viewed 914k times by 637k people </a:t>
            </a:r>
          </a:p>
          <a:p>
            <a:endParaRPr lang="en-GB" sz="1600" b="1" dirty="0">
              <a:solidFill>
                <a:srgbClr val="FFFFFF"/>
              </a:solidFill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179512" y="1268761"/>
            <a:ext cx="8784976" cy="648072"/>
          </a:xfrm>
          <a:prstGeom prst="round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solidFill>
                  <a:srgbClr val="FFFFFF"/>
                </a:solidFill>
              </a:rPr>
              <a:t>Smokers are online – 50% target audience use YouTube once a week</a:t>
            </a:r>
          </a:p>
        </p:txBody>
      </p:sp>
      <p:sp>
        <p:nvSpPr>
          <p:cNvPr id="2" name="Rectangle 1"/>
          <p:cNvSpPr/>
          <p:nvPr/>
        </p:nvSpPr>
        <p:spPr>
          <a:xfrm>
            <a:off x="5076056" y="2974593"/>
            <a:ext cx="3888432" cy="124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1400" b="1" dirty="0" err="1">
                <a:solidFill>
                  <a:srgbClr val="000000"/>
                </a:solidFill>
              </a:rPr>
              <a:t>TrueView</a:t>
            </a:r>
            <a:r>
              <a:rPr lang="en-GB" sz="1400" b="1" dirty="0">
                <a:solidFill>
                  <a:srgbClr val="000000"/>
                </a:solidFill>
              </a:rPr>
              <a:t> ads</a:t>
            </a:r>
            <a:r>
              <a:rPr lang="en-GB" sz="1400" dirty="0">
                <a:solidFill>
                  <a:srgbClr val="000000"/>
                </a:solidFill>
              </a:rPr>
              <a:t> to </a:t>
            </a:r>
            <a:r>
              <a:rPr lang="en-GB" sz="1400" b="1" dirty="0">
                <a:solidFill>
                  <a:srgbClr val="000000"/>
                </a:solidFill>
              </a:rPr>
              <a:t>targeted consumers</a:t>
            </a:r>
            <a:r>
              <a:rPr lang="en-GB" sz="1400" dirty="0">
                <a:solidFill>
                  <a:srgbClr val="000000"/>
                </a:solidFill>
              </a:rPr>
              <a:t> in front of searched </a:t>
            </a:r>
            <a:r>
              <a:rPr lang="en-GB" sz="1400" dirty="0" smtClean="0">
                <a:solidFill>
                  <a:srgbClr val="000000"/>
                </a:solidFill>
              </a:rPr>
              <a:t>videos. </a:t>
            </a:r>
            <a:endParaRPr lang="en-GB" sz="1400" dirty="0">
              <a:solidFill>
                <a:srgbClr val="000000"/>
              </a:solidFill>
            </a:endParaRP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rgbClr val="000000"/>
                </a:solidFill>
              </a:rPr>
              <a:t>There is an option for the viewer to skip the ad after 5 seconds, Pfizer only pays for views longer than 30 </a:t>
            </a:r>
            <a:r>
              <a:rPr lang="en-GB" sz="1400" dirty="0" smtClean="0">
                <a:solidFill>
                  <a:srgbClr val="000000"/>
                </a:solidFill>
              </a:rPr>
              <a:t>seconds</a:t>
            </a:r>
            <a:endParaRPr lang="en-GB" sz="1400" dirty="0">
              <a:solidFill>
                <a:srgbClr val="00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652120" y="6309320"/>
            <a:ext cx="33123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smtClean="0">
                <a:solidFill>
                  <a:schemeClr val="bg1"/>
                </a:solidFill>
              </a:rPr>
              <a:t>SCE1541 Date of preparation May 2015</a:t>
            </a:r>
            <a:endParaRPr lang="en-GB" sz="1200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105385" y="5805264"/>
            <a:ext cx="30386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smtClean="0">
                <a:latin typeface="Calibri" panose="020F0502020204030204" pitchFamily="34" charset="0"/>
              </a:rPr>
              <a:t>Reference: Google data December 2014</a:t>
            </a:r>
            <a:endParaRPr lang="en-GB" sz="12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7808307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9"/>
          <p:cNvSpPr txBox="1">
            <a:spLocks noChangeArrowheads="1"/>
          </p:cNvSpPr>
          <p:nvPr/>
        </p:nvSpPr>
        <p:spPr bwMode="auto">
          <a:xfrm>
            <a:off x="179512" y="261518"/>
            <a:ext cx="8784976" cy="646331"/>
          </a:xfrm>
          <a:prstGeom prst="rect">
            <a:avLst/>
          </a:prstGeom>
          <a:noFill/>
          <a:ln w="38100" algn="ctr">
            <a:solidFill>
              <a:schemeClr val="tx2"/>
            </a:solidFill>
            <a:miter lim="800000"/>
            <a:headEnd/>
            <a:tailEnd/>
          </a:ln>
        </p:spPr>
        <p:txBody>
          <a:bodyPr vert="horz" wrap="square" lIns="45720" tIns="45720" rIns="45720" bIns="45720" numCol="1" anchor="ctr" anchorCtr="1" compatLnSpc="1">
            <a:prstTxWarp prst="textNoShape">
              <a:avLst/>
            </a:prstTxWarp>
            <a:spAutoFit/>
          </a:bodyPr>
          <a:lstStyle>
            <a:lvl1pPr marL="168275" indent="-168275" algn="l" defTabSz="815975" rtl="0" eaLnBrk="0" fontAlgn="base" hangingPunct="0">
              <a:lnSpc>
                <a:spcPct val="90000"/>
              </a:lnSpc>
              <a:spcBef>
                <a:spcPct val="75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6075" indent="-109538" algn="l" defTabSz="815975" rtl="0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buClr>
                <a:schemeClr val="tx1"/>
              </a:buClr>
              <a:buFont typeface="Calibri" pitchFamily="34" charset="0"/>
              <a:buChar char="‐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71500" indent="-169863" algn="l" defTabSz="815975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46125" indent="-115888" algn="l" defTabSz="815975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itchFamily="34" charset="0"/>
              <a:buChar char="­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115888" algn="l" defTabSz="815975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01775" indent="-203200" algn="l" defTabSz="815975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58975" indent="-203200" algn="l" defTabSz="815975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16175" indent="-203200" algn="l" defTabSz="815975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73375" indent="-203200" algn="l" defTabSz="815975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0"/>
              </a:spcBef>
              <a:spcAft>
                <a:spcPct val="40000"/>
              </a:spcAft>
              <a:buClr>
                <a:srgbClr val="008B82"/>
              </a:buClr>
              <a:buSzPct val="80000"/>
              <a:buFont typeface="Arial" pitchFamily="34" charset="0"/>
              <a:buNone/>
              <a:defRPr/>
            </a:pPr>
            <a:r>
              <a:rPr lang="en-US" sz="2800" b="1" kern="0" dirty="0" smtClean="0">
                <a:solidFill>
                  <a:srgbClr val="FFFFFF"/>
                </a:solidFill>
                <a:latin typeface="Calibri" panose="020F0502020204030204" pitchFamily="34" charset="0"/>
                <a:ea typeface="MS PGothic" pitchFamily="34" charset="-128"/>
              </a:rPr>
              <a:t>DEVELOPING THE </a:t>
            </a:r>
            <a:r>
              <a:rPr lang="en-US" sz="2800" b="1" kern="0" dirty="0" smtClean="0">
                <a:solidFill>
                  <a:srgbClr val="FF0000"/>
                </a:solidFill>
                <a:latin typeface="Calibri" panose="020F0502020204030204" pitchFamily="34" charset="0"/>
                <a:ea typeface="MS PGothic" pitchFamily="34" charset="-128"/>
              </a:rPr>
              <a:t>EXPERIMENT TO </a:t>
            </a:r>
            <a:r>
              <a:rPr lang="en-US" sz="4000" b="1" kern="0" dirty="0" smtClean="0">
                <a:solidFill>
                  <a:srgbClr val="FF0000"/>
                </a:solidFill>
                <a:latin typeface="Calibri" panose="020F0502020204030204" pitchFamily="34" charset="0"/>
                <a:ea typeface="MS PGothic" pitchFamily="34" charset="-128"/>
              </a:rPr>
              <a:t>CROWDSOURCE</a:t>
            </a:r>
            <a:endParaRPr lang="en-US" sz="4000" b="1" kern="0" dirty="0">
              <a:solidFill>
                <a:srgbClr val="FF0000"/>
              </a:solidFill>
              <a:latin typeface="Calibri" panose="020F0502020204030204" pitchFamily="34" charset="0"/>
              <a:ea typeface="MS PGothic" pitchFamily="34" charset="-128"/>
            </a:endParaRPr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268760"/>
            <a:ext cx="3096344" cy="6545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ounded Rectangle 6"/>
          <p:cNvSpPr/>
          <p:nvPr/>
        </p:nvSpPr>
        <p:spPr>
          <a:xfrm>
            <a:off x="179512" y="1988840"/>
            <a:ext cx="8784976" cy="1008111"/>
          </a:xfrm>
          <a:prstGeom prst="round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solidFill>
                  <a:srgbClr val="FFFFFF"/>
                </a:solidFill>
              </a:rPr>
              <a:t>5 Talented YouTube Celebrities have made a video each to deliver the message that “you are 4 times more likely to quit smoking with the help of a healthcare professional” in their own unique style 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5102696"/>
            <a:ext cx="1908213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4293096"/>
            <a:ext cx="1781944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ounded Rectangle 9"/>
          <p:cNvSpPr/>
          <p:nvPr/>
        </p:nvSpPr>
        <p:spPr>
          <a:xfrm>
            <a:off x="107504" y="4437112"/>
            <a:ext cx="6984776" cy="1656184"/>
          </a:xfrm>
          <a:prstGeom prst="roundRect">
            <a:avLst/>
          </a:prstGeom>
          <a:solidFill>
            <a:schemeClr val="accent5"/>
          </a:solidFill>
          <a:ln>
            <a:solidFill>
              <a:schemeClr val="accent5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1" dirty="0">
              <a:solidFill>
                <a:srgbClr val="FFFFFF"/>
              </a:solidFill>
            </a:endParaRPr>
          </a:p>
          <a:p>
            <a:pPr algn="ctr"/>
            <a:r>
              <a:rPr lang="en-GB" b="1" dirty="0" smtClean="0">
                <a:solidFill>
                  <a:srgbClr val="FFFFFF"/>
                </a:solidFill>
              </a:rPr>
              <a:t>Campaign ran </a:t>
            </a:r>
            <a:r>
              <a:rPr lang="en-GB" b="1" dirty="0">
                <a:solidFill>
                  <a:srgbClr val="FFFFFF"/>
                </a:solidFill>
              </a:rPr>
              <a:t>from 23</a:t>
            </a:r>
            <a:r>
              <a:rPr lang="en-GB" b="1" baseline="30000" dirty="0">
                <a:solidFill>
                  <a:srgbClr val="FFFFFF"/>
                </a:solidFill>
              </a:rPr>
              <a:t>rd</a:t>
            </a:r>
            <a:r>
              <a:rPr lang="en-GB" b="1" dirty="0">
                <a:solidFill>
                  <a:srgbClr val="FFFFFF"/>
                </a:solidFill>
              </a:rPr>
              <a:t> March to 29</a:t>
            </a:r>
            <a:r>
              <a:rPr lang="en-GB" b="1" baseline="30000" dirty="0">
                <a:solidFill>
                  <a:srgbClr val="FFFFFF"/>
                </a:solidFill>
              </a:rPr>
              <a:t>th</a:t>
            </a:r>
            <a:r>
              <a:rPr lang="en-GB" b="1" dirty="0">
                <a:solidFill>
                  <a:srgbClr val="FFFFFF"/>
                </a:solidFill>
              </a:rPr>
              <a:t> May to raise money for QUIT and Roy Castle Lung Cancer </a:t>
            </a:r>
            <a:r>
              <a:rPr lang="en-GB" b="1" dirty="0" smtClean="0">
                <a:solidFill>
                  <a:srgbClr val="FFFFFF"/>
                </a:solidFill>
              </a:rPr>
              <a:t>Foundation</a:t>
            </a:r>
          </a:p>
          <a:p>
            <a:r>
              <a:rPr lang="en-GB" b="1" dirty="0" smtClean="0">
                <a:solidFill>
                  <a:srgbClr val="FFFFFF"/>
                </a:solidFill>
              </a:rPr>
              <a:t>Charitable donations:</a:t>
            </a:r>
            <a:endParaRPr lang="en-GB" b="1" dirty="0">
              <a:solidFill>
                <a:srgbClr val="FFFFFF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rgbClr val="FFFFFF"/>
                </a:solidFill>
              </a:rPr>
              <a:t>10p when </a:t>
            </a:r>
            <a:r>
              <a:rPr lang="en-GB" b="1" dirty="0" err="1">
                <a:solidFill>
                  <a:srgbClr val="FFFFFF"/>
                </a:solidFill>
              </a:rPr>
              <a:t>TrueView</a:t>
            </a:r>
            <a:r>
              <a:rPr lang="en-GB" b="1" dirty="0">
                <a:solidFill>
                  <a:srgbClr val="FFFFFF"/>
                </a:solidFill>
              </a:rPr>
              <a:t> ad watched 25% or more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rgbClr val="FFFFFF"/>
                </a:solidFill>
              </a:rPr>
              <a:t>1p for every like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rgbClr val="FFFFFF"/>
                </a:solidFill>
              </a:rPr>
              <a:t>1p for every click through to www.quitwithhelp.co.uk</a:t>
            </a:r>
          </a:p>
          <a:p>
            <a:pPr algn="ctr"/>
            <a:endParaRPr lang="en-GB" b="1" dirty="0">
              <a:solidFill>
                <a:srgbClr val="FFFFFF"/>
              </a:solidFill>
            </a:endParaRP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3068960"/>
            <a:ext cx="1800200" cy="12456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3068960"/>
            <a:ext cx="1800200" cy="122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3081531"/>
            <a:ext cx="1872208" cy="1211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AutoShape 8" descr="Image result for f2 freestylers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>
              <a:solidFill>
                <a:srgbClr val="000000"/>
              </a:solidFill>
            </a:endParaRPr>
          </a:p>
        </p:txBody>
      </p:sp>
      <p:pic>
        <p:nvPicPr>
          <p:cNvPr id="5129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5" y="3068961"/>
            <a:ext cx="1728192" cy="122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AutoShape 11" descr="Image result for ashens"/>
          <p:cNvSpPr>
            <a:spLocks noChangeAspect="1" noChangeArrowheads="1"/>
          </p:cNvSpPr>
          <p:nvPr/>
        </p:nvSpPr>
        <p:spPr bwMode="auto">
          <a:xfrm>
            <a:off x="215900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>
              <a:solidFill>
                <a:srgbClr val="000000"/>
              </a:solidFill>
            </a:endParaRPr>
          </a:p>
        </p:txBody>
      </p:sp>
      <p:pic>
        <p:nvPicPr>
          <p:cNvPr id="5132" name="Picture 1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7" y="3068960"/>
            <a:ext cx="1907703" cy="122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3275856" y="1268760"/>
            <a:ext cx="58681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rgbClr val="000000"/>
                </a:solidFill>
              </a:rPr>
              <a:t>Target reach:</a:t>
            </a:r>
          </a:p>
          <a:p>
            <a:pPr algn="ctr"/>
            <a:r>
              <a:rPr lang="en-GB" b="1" dirty="0">
                <a:solidFill>
                  <a:srgbClr val="000000"/>
                </a:solidFill>
              </a:rPr>
              <a:t>7m impressions, 1m unique viewers, </a:t>
            </a:r>
            <a:r>
              <a:rPr lang="en-GB" b="1" dirty="0" smtClean="0">
                <a:solidFill>
                  <a:srgbClr val="000000"/>
                </a:solidFill>
              </a:rPr>
              <a:t>39k </a:t>
            </a:r>
            <a:r>
              <a:rPr lang="en-GB" b="1" dirty="0">
                <a:solidFill>
                  <a:srgbClr val="000000"/>
                </a:solidFill>
              </a:rPr>
              <a:t>go to HCP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652120" y="6309320"/>
            <a:ext cx="33123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smtClean="0">
                <a:solidFill>
                  <a:schemeClr val="bg1"/>
                </a:solidFill>
              </a:rPr>
              <a:t>SCE1541 Date of preparation May 2015</a:t>
            </a:r>
            <a:endParaRPr lang="en-GB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761693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3720" y="1196752"/>
            <a:ext cx="2520280" cy="12090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AutoShape 9"/>
          <p:cNvSpPr txBox="1">
            <a:spLocks noChangeArrowheads="1"/>
          </p:cNvSpPr>
          <p:nvPr/>
        </p:nvSpPr>
        <p:spPr bwMode="auto">
          <a:xfrm>
            <a:off x="179512" y="150719"/>
            <a:ext cx="8784976" cy="867930"/>
          </a:xfrm>
          <a:prstGeom prst="rect">
            <a:avLst/>
          </a:prstGeom>
          <a:noFill/>
          <a:ln w="38100" algn="ctr">
            <a:solidFill>
              <a:schemeClr val="tx2"/>
            </a:solidFill>
            <a:miter lim="800000"/>
            <a:headEnd/>
            <a:tailEnd/>
          </a:ln>
        </p:spPr>
        <p:txBody>
          <a:bodyPr vert="horz" wrap="square" lIns="45720" tIns="45720" rIns="45720" bIns="45720" numCol="1" anchor="ctr" anchorCtr="1" compatLnSpc="1">
            <a:prstTxWarp prst="textNoShape">
              <a:avLst/>
            </a:prstTxWarp>
            <a:spAutoFit/>
          </a:bodyPr>
          <a:lstStyle>
            <a:lvl1pPr marL="168275" indent="-168275" algn="l" defTabSz="815975" rtl="0" eaLnBrk="0" fontAlgn="base" hangingPunct="0">
              <a:lnSpc>
                <a:spcPct val="90000"/>
              </a:lnSpc>
              <a:spcBef>
                <a:spcPct val="75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6075" indent="-109538" algn="l" defTabSz="815975" rtl="0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buClr>
                <a:schemeClr val="tx1"/>
              </a:buClr>
              <a:buFont typeface="Calibri" pitchFamily="34" charset="0"/>
              <a:buChar char="‐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71500" indent="-169863" algn="l" defTabSz="815975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46125" indent="-115888" algn="l" defTabSz="815975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itchFamily="34" charset="0"/>
              <a:buChar char="­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115888" algn="l" defTabSz="815975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01775" indent="-203200" algn="l" defTabSz="815975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58975" indent="-203200" algn="l" defTabSz="815975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16175" indent="-203200" algn="l" defTabSz="815975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73375" indent="-203200" algn="l" defTabSz="815975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0"/>
              </a:spcBef>
              <a:spcAft>
                <a:spcPct val="40000"/>
              </a:spcAft>
              <a:buClr>
                <a:srgbClr val="008B82"/>
              </a:buClr>
              <a:buSzPct val="80000"/>
              <a:buFont typeface="Arial" pitchFamily="34" charset="0"/>
              <a:buNone/>
              <a:defRPr/>
            </a:pPr>
            <a:r>
              <a:rPr lang="en-US" sz="2800" b="1" kern="0" dirty="0" smtClean="0">
                <a:solidFill>
                  <a:srgbClr val="FFFFFF"/>
                </a:solidFill>
                <a:latin typeface="Calibri" panose="020F0502020204030204" pitchFamily="34" charset="0"/>
                <a:ea typeface="MS PGothic" pitchFamily="34" charset="-128"/>
              </a:rPr>
              <a:t>A Novel Approach to Promoting the campaign </a:t>
            </a:r>
            <a:r>
              <a:rPr lang="en-US" sz="2800" b="1" kern="0" dirty="0" smtClean="0">
                <a:solidFill>
                  <a:srgbClr val="FF0000"/>
                </a:solidFill>
                <a:latin typeface="Calibri" panose="020F0502020204030204" pitchFamily="34" charset="0"/>
                <a:ea typeface="MS PGothic" pitchFamily="34" charset="-128"/>
              </a:rPr>
              <a:t>BEFORE </a:t>
            </a:r>
            <a:r>
              <a:rPr lang="en-US" sz="2800" b="1" kern="0" dirty="0">
                <a:solidFill>
                  <a:srgbClr val="FFFFFF"/>
                </a:solidFill>
                <a:latin typeface="Calibri" panose="020F0502020204030204" pitchFamily="34" charset="0"/>
                <a:ea typeface="MS PGothic" pitchFamily="34" charset="-128"/>
              </a:rPr>
              <a:t>it launches </a:t>
            </a:r>
            <a:endParaRPr lang="en-US" sz="2800" b="1" kern="0" dirty="0">
              <a:solidFill>
                <a:srgbClr val="FF0000"/>
              </a:solidFill>
              <a:latin typeface="Calibri" panose="020F0502020204030204" pitchFamily="34" charset="0"/>
              <a:ea typeface="MS PGothic" pitchFamily="34" charset="-128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205449" y="1268760"/>
            <a:ext cx="6526792" cy="936104"/>
          </a:xfrm>
          <a:prstGeom prst="round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solidFill>
                  <a:srgbClr val="FFFFFF"/>
                </a:solidFill>
              </a:rPr>
              <a:t>A Thunderclap on 23</a:t>
            </a:r>
            <a:r>
              <a:rPr lang="en-GB" sz="2800" b="1" baseline="30000" dirty="0">
                <a:solidFill>
                  <a:srgbClr val="FFFFFF"/>
                </a:solidFill>
              </a:rPr>
              <a:t>rd</a:t>
            </a:r>
            <a:r>
              <a:rPr lang="en-GB" sz="2800" b="1" dirty="0">
                <a:solidFill>
                  <a:srgbClr val="FFFFFF"/>
                </a:solidFill>
              </a:rPr>
              <a:t> March to launch the campaign</a:t>
            </a:r>
          </a:p>
        </p:txBody>
      </p:sp>
      <p:pic>
        <p:nvPicPr>
          <p:cNvPr id="6145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9" y="4437112"/>
            <a:ext cx="5688632" cy="2304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ounded Rectangle 10"/>
          <p:cNvSpPr/>
          <p:nvPr/>
        </p:nvSpPr>
        <p:spPr>
          <a:xfrm>
            <a:off x="205449" y="2464826"/>
            <a:ext cx="8759039" cy="1828269"/>
          </a:xfrm>
          <a:prstGeom prst="roundRect">
            <a:avLst/>
          </a:prstGeom>
          <a:solidFill>
            <a:schemeClr val="accent5"/>
          </a:solidFill>
          <a:ln>
            <a:solidFill>
              <a:schemeClr val="accent5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b="1" dirty="0">
              <a:solidFill>
                <a:srgbClr val="FFFFFF"/>
              </a:solidFill>
            </a:endParaRPr>
          </a:p>
          <a:p>
            <a:pPr algn="ctr"/>
            <a:endParaRPr lang="en-GB" sz="2000" b="1" dirty="0">
              <a:solidFill>
                <a:srgbClr val="FFFFFF"/>
              </a:solidFill>
            </a:endParaRPr>
          </a:p>
          <a:p>
            <a:pPr algn="ctr"/>
            <a:endParaRPr lang="en-GB" sz="2000" b="1" dirty="0">
              <a:solidFill>
                <a:srgbClr val="FFFFFF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b="1" dirty="0">
                <a:solidFill>
                  <a:srgbClr val="FFFFFF"/>
                </a:solidFill>
              </a:rPr>
              <a:t>Borrowing social media profiles of supporters at the specified time and date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b="1" dirty="0">
                <a:solidFill>
                  <a:srgbClr val="FFFFFF"/>
                </a:solidFill>
              </a:rPr>
              <a:t>Rallying support through social media BEFORE the campaign to shout out a smoking cessation and campaign awareness message, timed to hit the launch of the YouTube campaign</a:t>
            </a:r>
          </a:p>
          <a:p>
            <a:pPr algn="ctr"/>
            <a:endParaRPr lang="en-GB" sz="2000" b="1" dirty="0">
              <a:solidFill>
                <a:srgbClr val="FFFFFF"/>
              </a:solidFill>
            </a:endParaRPr>
          </a:p>
          <a:p>
            <a:pPr algn="ctr"/>
            <a:endParaRPr lang="en-GB" sz="2000" b="1" dirty="0">
              <a:solidFill>
                <a:srgbClr val="FFFFFF"/>
              </a:solidFill>
            </a:endParaRPr>
          </a:p>
          <a:p>
            <a:pPr algn="ctr"/>
            <a:endParaRPr lang="en-GB" sz="2000" b="1" dirty="0">
              <a:solidFill>
                <a:srgbClr val="FFFF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524328" y="6167045"/>
            <a:ext cx="16196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smtClean="0">
                <a:solidFill>
                  <a:schemeClr val="bg1"/>
                </a:solidFill>
              </a:rPr>
              <a:t>SCE1541 </a:t>
            </a:r>
          </a:p>
          <a:p>
            <a:r>
              <a:rPr lang="en-GB" sz="1200" dirty="0" smtClean="0">
                <a:solidFill>
                  <a:schemeClr val="bg1"/>
                </a:solidFill>
              </a:rPr>
              <a:t>Date of preparation</a:t>
            </a:r>
          </a:p>
          <a:p>
            <a:r>
              <a:rPr lang="en-GB" sz="1200" dirty="0" smtClean="0">
                <a:solidFill>
                  <a:schemeClr val="bg1"/>
                </a:solidFill>
              </a:rPr>
              <a:t> May 2015</a:t>
            </a:r>
            <a:endParaRPr lang="en-GB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2295102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9"/>
          <p:cNvSpPr txBox="1">
            <a:spLocks noChangeArrowheads="1"/>
          </p:cNvSpPr>
          <p:nvPr/>
        </p:nvSpPr>
        <p:spPr bwMode="auto">
          <a:xfrm>
            <a:off x="179512" y="344618"/>
            <a:ext cx="8784976" cy="480131"/>
          </a:xfrm>
          <a:prstGeom prst="rect">
            <a:avLst/>
          </a:prstGeom>
          <a:noFill/>
          <a:ln w="38100" algn="ctr">
            <a:solidFill>
              <a:schemeClr val="tx2"/>
            </a:solidFill>
            <a:miter lim="800000"/>
            <a:headEnd/>
            <a:tailEnd/>
          </a:ln>
        </p:spPr>
        <p:txBody>
          <a:bodyPr vert="horz" wrap="square" lIns="45720" tIns="45720" rIns="45720" bIns="45720" numCol="1" anchor="ctr" anchorCtr="1" compatLnSpc="1">
            <a:prstTxWarp prst="textNoShape">
              <a:avLst/>
            </a:prstTxWarp>
            <a:spAutoFit/>
          </a:bodyPr>
          <a:lstStyle>
            <a:lvl1pPr marL="168275" indent="-168275" algn="l" defTabSz="815975" rtl="0" eaLnBrk="0" fontAlgn="base" hangingPunct="0">
              <a:lnSpc>
                <a:spcPct val="90000"/>
              </a:lnSpc>
              <a:spcBef>
                <a:spcPct val="75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6075" indent="-109538" algn="l" defTabSz="815975" rtl="0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buClr>
                <a:schemeClr val="tx1"/>
              </a:buClr>
              <a:buFont typeface="Calibri" pitchFamily="34" charset="0"/>
              <a:buChar char="‐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71500" indent="-169863" algn="l" defTabSz="815975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46125" indent="-115888" algn="l" defTabSz="815975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itchFamily="34" charset="0"/>
              <a:buChar char="­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115888" algn="l" defTabSz="815975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01775" indent="-203200" algn="l" defTabSz="815975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58975" indent="-203200" algn="l" defTabSz="815975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16175" indent="-203200" algn="l" defTabSz="815975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73375" indent="-203200" algn="l" defTabSz="815975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0"/>
              </a:spcBef>
              <a:spcAft>
                <a:spcPct val="40000"/>
              </a:spcAft>
              <a:buClr>
                <a:srgbClr val="008B82"/>
              </a:buClr>
              <a:buSzPct val="80000"/>
              <a:buFont typeface="Arial" pitchFamily="34" charset="0"/>
              <a:buNone/>
              <a:defRPr/>
            </a:pPr>
            <a:r>
              <a:rPr lang="en-US" sz="2800" b="1" kern="0" dirty="0" smtClean="0">
                <a:solidFill>
                  <a:srgbClr val="FFFFFF"/>
                </a:solidFill>
                <a:latin typeface="Calibri" panose="020F0502020204030204" pitchFamily="34" charset="0"/>
                <a:ea typeface="MS PGothic" pitchFamily="34" charset="-128"/>
              </a:rPr>
              <a:t>THE </a:t>
            </a:r>
            <a:r>
              <a:rPr lang="en-US" sz="2800" b="1" kern="0" dirty="0" smtClean="0">
                <a:solidFill>
                  <a:srgbClr val="FF0000"/>
                </a:solidFill>
                <a:latin typeface="Calibri" panose="020F0502020204030204" pitchFamily="34" charset="0"/>
                <a:ea typeface="MS PGothic" pitchFamily="34" charset="-128"/>
              </a:rPr>
              <a:t>VIDEOS</a:t>
            </a:r>
            <a:endParaRPr lang="en-US" sz="2800" b="1" kern="0" dirty="0">
              <a:solidFill>
                <a:srgbClr val="FF0000"/>
              </a:solidFill>
              <a:latin typeface="Calibri" panose="020F0502020204030204" pitchFamily="34" charset="0"/>
              <a:ea typeface="MS PGothic" pitchFamily="34" charset="-128"/>
            </a:endParaRP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628800"/>
            <a:ext cx="3225894" cy="2232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9595" y="1628801"/>
            <a:ext cx="3158790" cy="2232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115616" y="5291916"/>
            <a:ext cx="69127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hlinkClick r:id="rId5"/>
              </a:rPr>
              <a:t>www.youtube.com/pfizeruk</a:t>
            </a:r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8" name="Rounded Rectangle 7"/>
          <p:cNvSpPr/>
          <p:nvPr/>
        </p:nvSpPr>
        <p:spPr>
          <a:xfrm>
            <a:off x="827584" y="4005064"/>
            <a:ext cx="3225894" cy="648072"/>
          </a:xfrm>
          <a:prstGeom prst="round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smtClean="0">
                <a:solidFill>
                  <a:srgbClr val="FFFFFF"/>
                </a:solidFill>
              </a:rPr>
              <a:t>Steven Bridges #</a:t>
            </a:r>
            <a:r>
              <a:rPr lang="en-GB" sz="2000" b="1" dirty="0" err="1" smtClean="0">
                <a:solidFill>
                  <a:srgbClr val="FFFFFF"/>
                </a:solidFill>
              </a:rPr>
              <a:t>quitwithhelp</a:t>
            </a:r>
            <a:endParaRPr lang="en-GB" sz="2000" b="1" dirty="0">
              <a:solidFill>
                <a:srgbClr val="FFFFFF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4874498" y="4005064"/>
            <a:ext cx="3225894" cy="648072"/>
          </a:xfrm>
          <a:prstGeom prst="round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smtClean="0">
                <a:solidFill>
                  <a:srgbClr val="FFFFFF"/>
                </a:solidFill>
              </a:rPr>
              <a:t>F2Freestylers #</a:t>
            </a:r>
            <a:r>
              <a:rPr lang="en-GB" sz="2000" b="1" dirty="0" err="1" smtClean="0">
                <a:solidFill>
                  <a:srgbClr val="FFFFFF"/>
                </a:solidFill>
              </a:rPr>
              <a:t>quitwithhelp</a:t>
            </a:r>
            <a:endParaRPr lang="en-GB" sz="2000" b="1" dirty="0">
              <a:solidFill>
                <a:srgbClr val="FFFFFF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652120" y="6309320"/>
            <a:ext cx="33123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smtClean="0">
                <a:solidFill>
                  <a:schemeClr val="bg1"/>
                </a:solidFill>
              </a:rPr>
              <a:t>SCE1541 Date of preparation May 2015</a:t>
            </a:r>
            <a:endParaRPr lang="en-GB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9242766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X1MYLFFFUC6xdkvHF7_VQ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X1MYLFFFUC6xdkvHF7_VQ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X1MYLFFFUC6xdkvHF7_VQ"/>
</p:tagLst>
</file>

<file path=ppt/theme/theme1.xml><?xml version="1.0" encoding="utf-8"?>
<a:theme xmlns:a="http://schemas.openxmlformats.org/drawingml/2006/main" name="1_Default Design">
  <a:themeElements>
    <a:clrScheme name="Custom 54">
      <a:dk1>
        <a:srgbClr val="000000"/>
      </a:dk1>
      <a:lt1>
        <a:srgbClr val="FFFFFF"/>
      </a:lt1>
      <a:dk2>
        <a:srgbClr val="FFFFFF"/>
      </a:dk2>
      <a:lt2>
        <a:srgbClr val="616365"/>
      </a:lt2>
      <a:accent1>
        <a:srgbClr val="008B82"/>
      </a:accent1>
      <a:accent2>
        <a:srgbClr val="4B2160"/>
      </a:accent2>
      <a:accent3>
        <a:srgbClr val="F8D700"/>
      </a:accent3>
      <a:accent4>
        <a:srgbClr val="7CBC32"/>
      </a:accent4>
      <a:accent5>
        <a:srgbClr val="F5962C"/>
      </a:accent5>
      <a:accent6>
        <a:srgbClr val="00ACF1"/>
      </a:accent6>
      <a:hlink>
        <a:srgbClr val="003366"/>
      </a:hlink>
      <a:folHlink>
        <a:srgbClr val="FFCC00"/>
      </a:folHlink>
    </a:clrScheme>
    <a:fontScheme name="Default Design">
      <a:majorFont>
        <a:latin typeface="Arial"/>
        <a:ea typeface="ヒラギノ角ゴ Pro W3"/>
        <a:cs typeface="Arial"/>
      </a:majorFont>
      <a:minorFont>
        <a:latin typeface="Arial"/>
        <a:ea typeface="ヒラギノ角ゴ Pro W3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3">
        <a:dk1>
          <a:srgbClr val="000000"/>
        </a:dk1>
        <a:lt1>
          <a:srgbClr val="FFFFFF"/>
        </a:lt1>
        <a:dk2>
          <a:srgbClr val="FFFFFF"/>
        </a:dk2>
        <a:lt2>
          <a:srgbClr val="808080"/>
        </a:lt2>
        <a:accent1>
          <a:srgbClr val="00ADEF"/>
        </a:accent1>
        <a:accent2>
          <a:srgbClr val="8DC73F"/>
        </a:accent2>
        <a:accent3>
          <a:srgbClr val="FFFFFF"/>
        </a:accent3>
        <a:accent4>
          <a:srgbClr val="000000"/>
        </a:accent4>
        <a:accent5>
          <a:srgbClr val="AAD3F6"/>
        </a:accent5>
        <a:accent6>
          <a:srgbClr val="7FB438"/>
        </a:accent6>
        <a:hlink>
          <a:srgbClr val="003366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14">
        <a:dk1>
          <a:srgbClr val="000000"/>
        </a:dk1>
        <a:lt1>
          <a:srgbClr val="FFFFFF"/>
        </a:lt1>
        <a:dk2>
          <a:srgbClr val="FFFFFF"/>
        </a:dk2>
        <a:lt2>
          <a:srgbClr val="616365"/>
        </a:lt2>
        <a:accent1>
          <a:srgbClr val="00ADEF"/>
        </a:accent1>
        <a:accent2>
          <a:srgbClr val="8DC73F"/>
        </a:accent2>
        <a:accent3>
          <a:srgbClr val="FFFFFF"/>
        </a:accent3>
        <a:accent4>
          <a:srgbClr val="000000"/>
        </a:accent4>
        <a:accent5>
          <a:srgbClr val="AAD3F6"/>
        </a:accent5>
        <a:accent6>
          <a:srgbClr val="7FB438"/>
        </a:accent6>
        <a:hlink>
          <a:srgbClr val="003366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15">
        <a:dk1>
          <a:srgbClr val="000000"/>
        </a:dk1>
        <a:lt1>
          <a:srgbClr val="FFFFFF"/>
        </a:lt1>
        <a:dk2>
          <a:srgbClr val="FFFFFF"/>
        </a:dk2>
        <a:lt2>
          <a:srgbClr val="616365"/>
        </a:lt2>
        <a:accent1>
          <a:srgbClr val="0093CF"/>
        </a:accent1>
        <a:accent2>
          <a:srgbClr val="8DC73F"/>
        </a:accent2>
        <a:accent3>
          <a:srgbClr val="FFFFFF"/>
        </a:accent3>
        <a:accent4>
          <a:srgbClr val="000000"/>
        </a:accent4>
        <a:accent5>
          <a:srgbClr val="AAC8E4"/>
        </a:accent5>
        <a:accent6>
          <a:srgbClr val="7FB438"/>
        </a:accent6>
        <a:hlink>
          <a:srgbClr val="003366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2_Default Design">
  <a:themeElements>
    <a:clrScheme name="Custom 54">
      <a:dk1>
        <a:srgbClr val="000000"/>
      </a:dk1>
      <a:lt1>
        <a:srgbClr val="FFFFFF"/>
      </a:lt1>
      <a:dk2>
        <a:srgbClr val="FFFFFF"/>
      </a:dk2>
      <a:lt2>
        <a:srgbClr val="616365"/>
      </a:lt2>
      <a:accent1>
        <a:srgbClr val="008B82"/>
      </a:accent1>
      <a:accent2>
        <a:srgbClr val="4B2160"/>
      </a:accent2>
      <a:accent3>
        <a:srgbClr val="F8D700"/>
      </a:accent3>
      <a:accent4>
        <a:srgbClr val="7CBC32"/>
      </a:accent4>
      <a:accent5>
        <a:srgbClr val="F5962C"/>
      </a:accent5>
      <a:accent6>
        <a:srgbClr val="00ACF1"/>
      </a:accent6>
      <a:hlink>
        <a:srgbClr val="003366"/>
      </a:hlink>
      <a:folHlink>
        <a:srgbClr val="FFCC00"/>
      </a:folHlink>
    </a:clrScheme>
    <a:fontScheme name="Default Design">
      <a:majorFont>
        <a:latin typeface="Arial"/>
        <a:ea typeface="ヒラギノ角ゴ Pro W3"/>
        <a:cs typeface="Arial"/>
      </a:majorFont>
      <a:minorFont>
        <a:latin typeface="Arial"/>
        <a:ea typeface="ヒラギノ角ゴ Pro W3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3">
        <a:dk1>
          <a:srgbClr val="000000"/>
        </a:dk1>
        <a:lt1>
          <a:srgbClr val="FFFFFF"/>
        </a:lt1>
        <a:dk2>
          <a:srgbClr val="FFFFFF"/>
        </a:dk2>
        <a:lt2>
          <a:srgbClr val="808080"/>
        </a:lt2>
        <a:accent1>
          <a:srgbClr val="00ADEF"/>
        </a:accent1>
        <a:accent2>
          <a:srgbClr val="8DC73F"/>
        </a:accent2>
        <a:accent3>
          <a:srgbClr val="FFFFFF"/>
        </a:accent3>
        <a:accent4>
          <a:srgbClr val="000000"/>
        </a:accent4>
        <a:accent5>
          <a:srgbClr val="AAD3F6"/>
        </a:accent5>
        <a:accent6>
          <a:srgbClr val="7FB438"/>
        </a:accent6>
        <a:hlink>
          <a:srgbClr val="003366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14">
        <a:dk1>
          <a:srgbClr val="000000"/>
        </a:dk1>
        <a:lt1>
          <a:srgbClr val="FFFFFF"/>
        </a:lt1>
        <a:dk2>
          <a:srgbClr val="FFFFFF"/>
        </a:dk2>
        <a:lt2>
          <a:srgbClr val="616365"/>
        </a:lt2>
        <a:accent1>
          <a:srgbClr val="00ADEF"/>
        </a:accent1>
        <a:accent2>
          <a:srgbClr val="8DC73F"/>
        </a:accent2>
        <a:accent3>
          <a:srgbClr val="FFFFFF"/>
        </a:accent3>
        <a:accent4>
          <a:srgbClr val="000000"/>
        </a:accent4>
        <a:accent5>
          <a:srgbClr val="AAD3F6"/>
        </a:accent5>
        <a:accent6>
          <a:srgbClr val="7FB438"/>
        </a:accent6>
        <a:hlink>
          <a:srgbClr val="003366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15">
        <a:dk1>
          <a:srgbClr val="000000"/>
        </a:dk1>
        <a:lt1>
          <a:srgbClr val="FFFFFF"/>
        </a:lt1>
        <a:dk2>
          <a:srgbClr val="FFFFFF"/>
        </a:dk2>
        <a:lt2>
          <a:srgbClr val="616365"/>
        </a:lt2>
        <a:accent1>
          <a:srgbClr val="0093CF"/>
        </a:accent1>
        <a:accent2>
          <a:srgbClr val="8DC73F"/>
        </a:accent2>
        <a:accent3>
          <a:srgbClr val="FFFFFF"/>
        </a:accent3>
        <a:accent4>
          <a:srgbClr val="000000"/>
        </a:accent4>
        <a:accent5>
          <a:srgbClr val="AAC8E4"/>
        </a:accent5>
        <a:accent6>
          <a:srgbClr val="7FB438"/>
        </a:accent6>
        <a:hlink>
          <a:srgbClr val="003366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3_Default Design">
  <a:themeElements>
    <a:clrScheme name="Custom 54">
      <a:dk1>
        <a:srgbClr val="000000"/>
      </a:dk1>
      <a:lt1>
        <a:srgbClr val="FFFFFF"/>
      </a:lt1>
      <a:dk2>
        <a:srgbClr val="FFFFFF"/>
      </a:dk2>
      <a:lt2>
        <a:srgbClr val="616365"/>
      </a:lt2>
      <a:accent1>
        <a:srgbClr val="008B82"/>
      </a:accent1>
      <a:accent2>
        <a:srgbClr val="4B2160"/>
      </a:accent2>
      <a:accent3>
        <a:srgbClr val="F8D700"/>
      </a:accent3>
      <a:accent4>
        <a:srgbClr val="7CBC32"/>
      </a:accent4>
      <a:accent5>
        <a:srgbClr val="F5962C"/>
      </a:accent5>
      <a:accent6>
        <a:srgbClr val="00ACF1"/>
      </a:accent6>
      <a:hlink>
        <a:srgbClr val="003366"/>
      </a:hlink>
      <a:folHlink>
        <a:srgbClr val="FFCC00"/>
      </a:folHlink>
    </a:clrScheme>
    <a:fontScheme name="Default Design">
      <a:majorFont>
        <a:latin typeface="Arial"/>
        <a:ea typeface="ヒラギノ角ゴ Pro W3"/>
        <a:cs typeface="Arial"/>
      </a:majorFont>
      <a:minorFont>
        <a:latin typeface="Arial"/>
        <a:ea typeface="ヒラギノ角ゴ Pro W3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3">
        <a:dk1>
          <a:srgbClr val="000000"/>
        </a:dk1>
        <a:lt1>
          <a:srgbClr val="FFFFFF"/>
        </a:lt1>
        <a:dk2>
          <a:srgbClr val="FFFFFF"/>
        </a:dk2>
        <a:lt2>
          <a:srgbClr val="808080"/>
        </a:lt2>
        <a:accent1>
          <a:srgbClr val="00ADEF"/>
        </a:accent1>
        <a:accent2>
          <a:srgbClr val="8DC73F"/>
        </a:accent2>
        <a:accent3>
          <a:srgbClr val="FFFFFF"/>
        </a:accent3>
        <a:accent4>
          <a:srgbClr val="000000"/>
        </a:accent4>
        <a:accent5>
          <a:srgbClr val="AAD3F6"/>
        </a:accent5>
        <a:accent6>
          <a:srgbClr val="7FB438"/>
        </a:accent6>
        <a:hlink>
          <a:srgbClr val="003366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14">
        <a:dk1>
          <a:srgbClr val="000000"/>
        </a:dk1>
        <a:lt1>
          <a:srgbClr val="FFFFFF"/>
        </a:lt1>
        <a:dk2>
          <a:srgbClr val="FFFFFF"/>
        </a:dk2>
        <a:lt2>
          <a:srgbClr val="616365"/>
        </a:lt2>
        <a:accent1>
          <a:srgbClr val="00ADEF"/>
        </a:accent1>
        <a:accent2>
          <a:srgbClr val="8DC73F"/>
        </a:accent2>
        <a:accent3>
          <a:srgbClr val="FFFFFF"/>
        </a:accent3>
        <a:accent4>
          <a:srgbClr val="000000"/>
        </a:accent4>
        <a:accent5>
          <a:srgbClr val="AAD3F6"/>
        </a:accent5>
        <a:accent6>
          <a:srgbClr val="7FB438"/>
        </a:accent6>
        <a:hlink>
          <a:srgbClr val="003366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15">
        <a:dk1>
          <a:srgbClr val="000000"/>
        </a:dk1>
        <a:lt1>
          <a:srgbClr val="FFFFFF"/>
        </a:lt1>
        <a:dk2>
          <a:srgbClr val="FFFFFF"/>
        </a:dk2>
        <a:lt2>
          <a:srgbClr val="616365"/>
        </a:lt2>
        <a:accent1>
          <a:srgbClr val="0093CF"/>
        </a:accent1>
        <a:accent2>
          <a:srgbClr val="8DC73F"/>
        </a:accent2>
        <a:accent3>
          <a:srgbClr val="FFFFFF"/>
        </a:accent3>
        <a:accent4>
          <a:srgbClr val="000000"/>
        </a:accent4>
        <a:accent5>
          <a:srgbClr val="AAC8E4"/>
        </a:accent5>
        <a:accent6>
          <a:srgbClr val="7FB438"/>
        </a:accent6>
        <a:hlink>
          <a:srgbClr val="003366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189</TotalTime>
  <Words>708</Words>
  <Application>Microsoft Macintosh PowerPoint</Application>
  <PresentationFormat>On-screen Show (4:3)</PresentationFormat>
  <Paragraphs>102</Paragraphs>
  <Slides>12</Slides>
  <Notes>12</Notes>
  <HiddenSlides>0</HiddenSlides>
  <MMClips>0</MMClips>
  <ScaleCrop>false</ScaleCrop>
  <HeadingPairs>
    <vt:vector size="6" baseType="variant"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1_Default Design</vt:lpstr>
      <vt:lpstr>2_Default Design</vt:lpstr>
      <vt:lpstr>3_Default Design</vt:lpstr>
      <vt:lpstr>think-cell Slide</vt:lpstr>
      <vt:lpstr>  Smoking cessation disease awareness through digital interactive services and social media interventions </vt:lpstr>
      <vt:lpstr>PowerPoint Presentation</vt:lpstr>
      <vt:lpstr>People who are trying to quit smoking are searching for information online to help them  </vt:lpstr>
      <vt:lpstr>Visual interaction increases engagement and trust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Pfizer Inc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ffsunderls</dc:creator>
  <cp:lastModifiedBy>Monique Tomlinson</cp:lastModifiedBy>
  <cp:revision>13</cp:revision>
  <dcterms:created xsi:type="dcterms:W3CDTF">2015-05-05T12:42:01Z</dcterms:created>
  <dcterms:modified xsi:type="dcterms:W3CDTF">2015-05-28T07:38:39Z</dcterms:modified>
</cp:coreProperties>
</file>